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8"/>
  </p:notesMasterIdLst>
  <p:handoutMasterIdLst>
    <p:handoutMasterId r:id="rId19"/>
  </p:handoutMasterIdLst>
  <p:sldIdLst>
    <p:sldId id="346" r:id="rId2"/>
    <p:sldId id="842" r:id="rId3"/>
    <p:sldId id="3149" r:id="rId4"/>
    <p:sldId id="3144" r:id="rId5"/>
    <p:sldId id="3151" r:id="rId6"/>
    <p:sldId id="3154" r:id="rId7"/>
    <p:sldId id="2688" r:id="rId8"/>
    <p:sldId id="3150" r:id="rId9"/>
    <p:sldId id="3157" r:id="rId10"/>
    <p:sldId id="2679" r:id="rId11"/>
    <p:sldId id="2678" r:id="rId12"/>
    <p:sldId id="3145" r:id="rId13"/>
    <p:sldId id="839" r:id="rId14"/>
    <p:sldId id="2670" r:id="rId15"/>
    <p:sldId id="3153" r:id="rId16"/>
    <p:sldId id="2683" r:id="rId17"/>
  </p:sldIdLst>
  <p:sldSz cx="9144000" cy="6858000" type="screen4x3"/>
  <p:notesSz cx="7010400" cy="9296400"/>
  <p:embeddedFontLst>
    <p:embeddedFont>
      <p:font typeface="Book Antiqua" panose="02040602050305030304" pitchFamily="18" charset="0"/>
      <p:regular r:id="rId20"/>
      <p:bold r:id="rId21"/>
      <p:italic r:id="rId22"/>
      <p:boldItalic r:id="rId23"/>
    </p:embeddedFont>
    <p:embeddedFont>
      <p:font typeface="Lucida Sans" panose="020B0602030504020204" pitchFamily="34" charset="0"/>
      <p:regular r:id="rId24"/>
      <p:bold r:id="rId25"/>
      <p:italic r:id="rId26"/>
      <p:boldItalic r:id="rId27"/>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CF2FA14-C687-6D44-08F6-522E0E5CB048}" name="Victor Chung" initials="VC" userId="91391b21dfbc2597" providerId="Windows Live"/>
  <p188:author id="{E2DC431A-C2BD-5BE7-6886-1B7AFC71E78C}" name="Jonathan Rincon Lopez" initials="JRL" userId="Jonathan Rincon Lopez" providerId="None"/>
  <p188:author id="{6EEF6122-1D4B-7D02-AB57-BE14C36647BB}" name="Susan Shobeiri" initials="SS" userId="S::susan@londoneconomics.com::3f0acfc2-b0a5-4489-bc48-9826ea6cd9a1" providerId="AD"/>
  <p188:author id="{BF3313A1-0116-7E06-047A-F57DC4C0D097}" name="Javier Maquieyra" initials="JM" userId="S::javier@londoneconomics.com::067e9629-f09b-47cf-bc97-078f4ae6ddfc" providerId="AD"/>
  <p188:author id="{1B0ED2BA-4D31-DBED-0CF4-73D2DF27CE7A}" name="Julia Frayer" initials="JF" userId="S::Julia@londoneconomics.com::ecda0b05-4115-4156-93ad-459ba5e585d0" providerId="AD"/>
  <p188:author id="{5EF449DE-A2BC-8D7C-5DD0-AF9E2B4593F3}" name="Dingzhi Mai" initials="DM" userId="S::dingzhi@londoneconomics.com::2ee93d35-62f8-4cb2-b490-754f65d32ca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2A70"/>
    <a:srgbClr val="FCBF49"/>
    <a:srgbClr val="9F9FA0"/>
    <a:srgbClr val="9BC044"/>
    <a:srgbClr val="30999D"/>
    <a:srgbClr val="FDF7EC"/>
    <a:srgbClr val="00AEC7"/>
    <a:srgbClr val="484848"/>
    <a:srgbClr val="123B5D"/>
    <a:srgbClr val="9BBB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77" autoAdjust="0"/>
    <p:restoredTop sz="88118" autoAdjust="0"/>
  </p:normalViewPr>
  <p:slideViewPr>
    <p:cSldViewPr snapToGrid="0">
      <p:cViewPr varScale="1">
        <p:scale>
          <a:sx n="142" d="100"/>
          <a:sy n="142" d="100"/>
        </p:scale>
        <p:origin x="2632" y="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p:cViewPr varScale="1">
        <p:scale>
          <a:sx n="120" d="100"/>
          <a:sy n="120" d="100"/>
        </p:scale>
        <p:origin x="4992" y="60"/>
      </p:cViewPr>
      <p:guideLst>
        <p:guide orient="horz" pos="2928"/>
        <p:guide pos="2208"/>
      </p:guideLst>
    </p:cSldViewPr>
  </p:notesViewPr>
  <p:gridSpacing cx="38405" cy="384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handoutMaster" Target="handoutMasters/handoutMaster1.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javier\OneDrive%20-%20London%20Economics\Desktop\CIGRE%202026\Puerto%20Rico%20DR%202017-2025.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javier\OneDrive%20-%20London%20Economics\Desktop\CIGRE%202026\USAEE%20Follow-Up%20Steel%20Furnace%20Example%20v7%20(NEW%20RUN%20+%20NAT).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javier\OneDrive%20-%20London%20Economics\Desktop\CIGRE%202026\USAEE%20Follow-Up%20Steel%20Furnace%20Example%20v5.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javier\OneDrive%20-%20London%20Economics\Desktop\CIGRE%202026\USAEE%20Follow-Up%20Steel%20Furnace%20Example%20v5.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javier\OneDrive%20-%20London%20Economics\Desktop\CIGRE%202026\USAEE%20Follow-Up%20Steel%20Furnace%20Example%20v7%20(NEW%20RUN%20+%20NAT).xlsx" TargetMode="External"/><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spPr>
            <a:ln w="28575" cap="rnd">
              <a:solidFill>
                <a:schemeClr val="accent1"/>
              </a:solidFill>
              <a:round/>
            </a:ln>
            <a:effectLst/>
          </c:spPr>
          <c:marker>
            <c:symbol val="none"/>
          </c:marker>
          <c:cat>
            <c:numRef>
              <c:f>ALL!$AE$5:$AE$112</c:f>
              <c:numCache>
                <c:formatCode>General</c:formatCode>
                <c:ptCount val="108"/>
                <c:pt idx="0">
                  <c:v>2017</c:v>
                </c:pt>
                <c:pt idx="12">
                  <c:v>2018</c:v>
                </c:pt>
                <c:pt idx="24">
                  <c:v>2019</c:v>
                </c:pt>
                <c:pt idx="36">
                  <c:v>2020</c:v>
                </c:pt>
                <c:pt idx="48">
                  <c:v>2021</c:v>
                </c:pt>
                <c:pt idx="60">
                  <c:v>2022</c:v>
                </c:pt>
                <c:pt idx="72">
                  <c:v>2023</c:v>
                </c:pt>
                <c:pt idx="84">
                  <c:v>2024</c:v>
                </c:pt>
                <c:pt idx="96">
                  <c:v>2025</c:v>
                </c:pt>
              </c:numCache>
            </c:numRef>
          </c:cat>
          <c:val>
            <c:numRef>
              <c:f>ALL!$AF$5:$AF$112</c:f>
              <c:numCache>
                <c:formatCode>#,##0</c:formatCode>
                <c:ptCount val="108"/>
                <c:pt idx="0">
                  <c:v>67.488</c:v>
                </c:pt>
                <c:pt idx="1">
                  <c:v>78.285000000000011</c:v>
                </c:pt>
                <c:pt idx="2">
                  <c:v>80.52</c:v>
                </c:pt>
                <c:pt idx="3">
                  <c:v>80.870999999999995</c:v>
                </c:pt>
                <c:pt idx="4">
                  <c:v>81.759</c:v>
                </c:pt>
                <c:pt idx="5">
                  <c:v>83.554999999999993</c:v>
                </c:pt>
                <c:pt idx="6">
                  <c:v>84.08</c:v>
                </c:pt>
                <c:pt idx="7">
                  <c:v>86.23899999999999</c:v>
                </c:pt>
                <c:pt idx="8">
                  <c:v>85.07</c:v>
                </c:pt>
                <c:pt idx="9">
                  <c:v>85.094999999999999</c:v>
                </c:pt>
                <c:pt idx="10">
                  <c:v>84.844999999999999</c:v>
                </c:pt>
                <c:pt idx="11">
                  <c:v>84.869</c:v>
                </c:pt>
                <c:pt idx="12">
                  <c:v>85.137</c:v>
                </c:pt>
                <c:pt idx="13">
                  <c:v>85.49499999999999</c:v>
                </c:pt>
                <c:pt idx="14">
                  <c:v>85.539000000000001</c:v>
                </c:pt>
                <c:pt idx="15">
                  <c:v>85.619</c:v>
                </c:pt>
                <c:pt idx="16">
                  <c:v>86.55</c:v>
                </c:pt>
                <c:pt idx="17">
                  <c:v>86.572000000000003</c:v>
                </c:pt>
                <c:pt idx="18">
                  <c:v>67.558000000000007</c:v>
                </c:pt>
                <c:pt idx="19">
                  <c:v>87.350999999999999</c:v>
                </c:pt>
                <c:pt idx="20">
                  <c:v>87.403999999999996</c:v>
                </c:pt>
                <c:pt idx="21">
                  <c:v>87.977000000000004</c:v>
                </c:pt>
                <c:pt idx="22">
                  <c:v>88.527999999999992</c:v>
                </c:pt>
                <c:pt idx="23">
                  <c:v>88.788999999999987</c:v>
                </c:pt>
                <c:pt idx="24">
                  <c:v>89.144000000000005</c:v>
                </c:pt>
                <c:pt idx="25">
                  <c:v>89.521000000000001</c:v>
                </c:pt>
                <c:pt idx="26">
                  <c:v>89.777000000000001</c:v>
                </c:pt>
                <c:pt idx="27">
                  <c:v>90.070999999999998</c:v>
                </c:pt>
                <c:pt idx="28">
                  <c:v>90.772000000000006</c:v>
                </c:pt>
                <c:pt idx="29">
                  <c:v>91.075999999999993</c:v>
                </c:pt>
                <c:pt idx="30">
                  <c:v>91.396999999999991</c:v>
                </c:pt>
                <c:pt idx="31">
                  <c:v>91.581999999999994</c:v>
                </c:pt>
                <c:pt idx="32">
                  <c:v>92.823000000000008</c:v>
                </c:pt>
                <c:pt idx="33">
                  <c:v>93.192000000000007</c:v>
                </c:pt>
                <c:pt idx="34">
                  <c:v>93.471999999999994</c:v>
                </c:pt>
                <c:pt idx="35">
                  <c:v>92.668000000000006</c:v>
                </c:pt>
                <c:pt idx="36">
                  <c:v>93.174000000000007</c:v>
                </c:pt>
                <c:pt idx="37">
                  <c:v>80.533000000000001</c:v>
                </c:pt>
                <c:pt idx="38">
                  <c:v>78.433999999999997</c:v>
                </c:pt>
                <c:pt idx="39">
                  <c:v>91.094000000000008</c:v>
                </c:pt>
                <c:pt idx="40">
                  <c:v>93.791000000000011</c:v>
                </c:pt>
                <c:pt idx="41">
                  <c:v>93.975000000000009</c:v>
                </c:pt>
                <c:pt idx="42">
                  <c:v>94.828000000000003</c:v>
                </c:pt>
                <c:pt idx="43">
                  <c:v>94.933999999999997</c:v>
                </c:pt>
                <c:pt idx="44">
                  <c:v>95.579000000000008</c:v>
                </c:pt>
                <c:pt idx="45">
                  <c:v>95.841000000000008</c:v>
                </c:pt>
                <c:pt idx="46">
                  <c:v>87.944000000000003</c:v>
                </c:pt>
                <c:pt idx="47">
                  <c:v>114.56</c:v>
                </c:pt>
                <c:pt idx="48">
                  <c:v>96.829000000000008</c:v>
                </c:pt>
                <c:pt idx="49">
                  <c:v>97.622</c:v>
                </c:pt>
                <c:pt idx="50">
                  <c:v>98.14200000000001</c:v>
                </c:pt>
                <c:pt idx="51">
                  <c:v>98.906000000000006</c:v>
                </c:pt>
                <c:pt idx="52">
                  <c:v>99.191000000000003</c:v>
                </c:pt>
                <c:pt idx="53">
                  <c:v>99.27300000000001</c:v>
                </c:pt>
                <c:pt idx="54">
                  <c:v>102.393</c:v>
                </c:pt>
                <c:pt idx="55">
                  <c:v>102.744</c:v>
                </c:pt>
                <c:pt idx="56">
                  <c:v>110.032</c:v>
                </c:pt>
                <c:pt idx="57">
                  <c:v>108.842</c:v>
                </c:pt>
                <c:pt idx="58">
                  <c:v>107.678</c:v>
                </c:pt>
                <c:pt idx="59">
                  <c:v>107.08499999999999</c:v>
                </c:pt>
                <c:pt idx="60">
                  <c:v>110.83200000000001</c:v>
                </c:pt>
                <c:pt idx="61">
                  <c:v>110.55499999999999</c:v>
                </c:pt>
                <c:pt idx="62">
                  <c:v>111.64699999999999</c:v>
                </c:pt>
                <c:pt idx="63">
                  <c:v>108.58800000000001</c:v>
                </c:pt>
                <c:pt idx="64">
                  <c:v>107.78100000000001</c:v>
                </c:pt>
                <c:pt idx="65">
                  <c:v>108.664</c:v>
                </c:pt>
                <c:pt idx="66">
                  <c:v>111.21300000000001</c:v>
                </c:pt>
                <c:pt idx="67">
                  <c:v>112.48100000000001</c:v>
                </c:pt>
                <c:pt idx="68">
                  <c:v>113.652</c:v>
                </c:pt>
                <c:pt idx="69">
                  <c:v>115.11</c:v>
                </c:pt>
                <c:pt idx="70">
                  <c:v>118.414</c:v>
                </c:pt>
                <c:pt idx="71">
                  <c:v>119.855</c:v>
                </c:pt>
                <c:pt idx="72">
                  <c:v>108.419</c:v>
                </c:pt>
                <c:pt idx="73">
                  <c:v>116.58199999999999</c:v>
                </c:pt>
                <c:pt idx="74">
                  <c:v>118.813</c:v>
                </c:pt>
                <c:pt idx="75">
                  <c:v>122.342</c:v>
                </c:pt>
                <c:pt idx="76">
                  <c:v>123.724</c:v>
                </c:pt>
                <c:pt idx="77">
                  <c:v>124.497</c:v>
                </c:pt>
                <c:pt idx="78">
                  <c:v>133.80500000000001</c:v>
                </c:pt>
                <c:pt idx="79">
                  <c:v>137.185</c:v>
                </c:pt>
                <c:pt idx="80">
                  <c:v>138.92500000000001</c:v>
                </c:pt>
                <c:pt idx="81">
                  <c:v>139.857</c:v>
                </c:pt>
                <c:pt idx="82">
                  <c:v>140.30000000000001</c:v>
                </c:pt>
                <c:pt idx="83">
                  <c:v>143.59700000000001</c:v>
                </c:pt>
                <c:pt idx="84">
                  <c:v>123.861</c:v>
                </c:pt>
                <c:pt idx="85">
                  <c:v>124.131</c:v>
                </c:pt>
                <c:pt idx="86">
                  <c:v>125.59099999999999</c:v>
                </c:pt>
                <c:pt idx="87">
                  <c:v>126.92099999999999</c:v>
                </c:pt>
                <c:pt idx="88">
                  <c:v>128.74099999999999</c:v>
                </c:pt>
                <c:pt idx="89">
                  <c:v>132.23099999999999</c:v>
                </c:pt>
                <c:pt idx="90">
                  <c:v>138.27100000000002</c:v>
                </c:pt>
                <c:pt idx="91">
                  <c:v>138.92099999999999</c:v>
                </c:pt>
                <c:pt idx="92">
                  <c:v>141.30099999999999</c:v>
                </c:pt>
                <c:pt idx="93">
                  <c:v>142.90100000000001</c:v>
                </c:pt>
                <c:pt idx="94">
                  <c:v>143.83099999999999</c:v>
                </c:pt>
                <c:pt idx="95">
                  <c:v>144.65300000000002</c:v>
                </c:pt>
                <c:pt idx="96">
                  <c:v>145.24299999999999</c:v>
                </c:pt>
                <c:pt idx="97">
                  <c:v>146.941</c:v>
                </c:pt>
                <c:pt idx="98">
                  <c:v>147.61099999999999</c:v>
                </c:pt>
                <c:pt idx="99">
                  <c:v>149.011</c:v>
                </c:pt>
                <c:pt idx="100">
                  <c:v>150.17599999999999</c:v>
                </c:pt>
                <c:pt idx="101">
                  <c:v>150.38800000000001</c:v>
                </c:pt>
                <c:pt idx="102">
                  <c:v>148.464</c:v>
                </c:pt>
                <c:pt idx="103">
                  <c:v>149.38</c:v>
                </c:pt>
                <c:pt idx="104">
                  <c:v>157.809</c:v>
                </c:pt>
                <c:pt idx="105">
                  <c:v>157.66</c:v>
                </c:pt>
                <c:pt idx="106">
                  <c:v>158.79599999999999</c:v>
                </c:pt>
                <c:pt idx="107">
                  <c:v>160.40299999999999</c:v>
                </c:pt>
              </c:numCache>
            </c:numRef>
          </c:val>
          <c:smooth val="0"/>
          <c:extLst>
            <c:ext xmlns:c16="http://schemas.microsoft.com/office/drawing/2014/chart" uri="{C3380CC4-5D6E-409C-BE32-E72D297353CC}">
              <c16:uniqueId val="{00000000-F466-43E7-99A8-5705D6FB81E1}"/>
            </c:ext>
          </c:extLst>
        </c:ser>
        <c:dLbls>
          <c:showLegendKey val="0"/>
          <c:showVal val="0"/>
          <c:showCatName val="0"/>
          <c:showSerName val="0"/>
          <c:showPercent val="0"/>
          <c:showBubbleSize val="0"/>
        </c:dLbls>
        <c:smooth val="0"/>
        <c:axId val="493830095"/>
        <c:axId val="264953471"/>
      </c:lineChart>
      <c:catAx>
        <c:axId val="4938300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5400000" spcFirstLastPara="1" vertOverflow="ellipsis" wrap="square" anchor="ctr" anchorCtr="1"/>
          <a:lstStyle/>
          <a:p>
            <a:pPr>
              <a:defRPr sz="900" b="1" i="0" u="none" strike="noStrike" kern="1200" baseline="0">
                <a:solidFill>
                  <a:schemeClr val="tx1">
                    <a:lumMod val="65000"/>
                    <a:lumOff val="35000"/>
                  </a:schemeClr>
                </a:solidFill>
                <a:latin typeface="Lucida Sans" panose="020B0602030504020204" pitchFamily="34" charset="0"/>
                <a:ea typeface="+mn-ea"/>
                <a:cs typeface="+mn-cs"/>
              </a:defRPr>
            </a:pPr>
            <a:endParaRPr lang="en-US"/>
          </a:p>
        </c:txPr>
        <c:crossAx val="264953471"/>
        <c:crosses val="autoZero"/>
        <c:auto val="1"/>
        <c:lblAlgn val="ctr"/>
        <c:lblOffset val="100"/>
        <c:tickMarkSkip val="12"/>
        <c:noMultiLvlLbl val="0"/>
      </c:catAx>
      <c:valAx>
        <c:axId val="264953471"/>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lumMod val="65000"/>
                        <a:lumOff val="35000"/>
                      </a:schemeClr>
                    </a:solidFill>
                    <a:latin typeface="Lucida Sans" panose="020B0602030504020204" pitchFamily="34" charset="0"/>
                    <a:ea typeface="+mn-ea"/>
                    <a:cs typeface="+mn-cs"/>
                  </a:defRPr>
                </a:pPr>
                <a:r>
                  <a:rPr lang="en-US" b="1" dirty="0"/>
                  <a:t>C&amp;I Capacity (MW)</a:t>
                </a:r>
              </a:p>
            </c:rich>
          </c:tx>
          <c:layout>
            <c:manualLayout>
              <c:xMode val="edge"/>
              <c:yMode val="edge"/>
              <c:x val="9.367639141261189E-3"/>
              <c:y val="0.13576419267036063"/>
            </c:manualLayout>
          </c:layout>
          <c:overlay val="0"/>
          <c:spPr>
            <a:noFill/>
            <a:ln>
              <a:noFill/>
            </a:ln>
            <a:effectLst/>
          </c:spPr>
          <c:txPr>
            <a:bodyPr rot="-5400000" spcFirstLastPara="1" vertOverflow="ellipsis" vert="horz" wrap="square" anchor="ctr" anchorCtr="1"/>
            <a:lstStyle/>
            <a:p>
              <a:pPr>
                <a:defRPr sz="1000" b="1" i="0" u="none" strike="noStrike" kern="1200" baseline="0">
                  <a:solidFill>
                    <a:schemeClr val="tx1">
                      <a:lumMod val="65000"/>
                      <a:lumOff val="35000"/>
                    </a:schemeClr>
                  </a:solidFill>
                  <a:latin typeface="Lucida Sans" panose="020B0602030504020204" pitchFamily="34" charset="0"/>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Lucida Sans" panose="020B0602030504020204" pitchFamily="34" charset="0"/>
                <a:ea typeface="+mn-ea"/>
                <a:cs typeface="+mn-cs"/>
              </a:defRPr>
            </a:pPr>
            <a:endParaRPr lang="en-US"/>
          </a:p>
        </c:txPr>
        <c:crossAx val="49383009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000">
          <a:latin typeface="Lucida Sans" panose="020B060203050402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'Results_Construction(ST)'!$O$37</c:f>
              <c:strCache>
                <c:ptCount val="1"/>
                <c:pt idx="0">
                  <c:v>Steel Industry - 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Lucida Sans" panose="020B0602030504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'Results_Construction(ST)'!$P$36</c:f>
              <c:strCache>
                <c:ptCount val="1"/>
                <c:pt idx="0">
                  <c:v>$ million</c:v>
                </c:pt>
              </c:strCache>
              <c:extLst/>
            </c:strRef>
          </c:cat>
          <c:val>
            <c:numRef>
              <c:f>'Results_Construction(ST)'!$P$37</c:f>
              <c:numCache>
                <c:formatCode>"$"#,##0</c:formatCode>
                <c:ptCount val="1"/>
                <c:pt idx="0">
                  <c:v>270</c:v>
                </c:pt>
              </c:numCache>
              <c:extLst/>
            </c:numRef>
          </c:val>
          <c:extLst>
            <c:ext xmlns:c16="http://schemas.microsoft.com/office/drawing/2014/chart" uri="{C3380CC4-5D6E-409C-BE32-E72D297353CC}">
              <c16:uniqueId val="{00000000-C4EB-4F20-8D8A-21F276461BA2}"/>
            </c:ext>
          </c:extLst>
        </c:ser>
        <c:ser>
          <c:idx val="2"/>
          <c:order val="1"/>
          <c:tx>
            <c:strRef>
              <c:f>'Results_Construction(ST)'!$O$39</c:f>
              <c:strCache>
                <c:ptCount val="1"/>
                <c:pt idx="0">
                  <c:v>Electricity Infrastructure - D</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Lucida Sans" panose="020B0602030504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'Results_Construction(ST)'!$P$36</c:f>
              <c:strCache>
                <c:ptCount val="1"/>
                <c:pt idx="0">
                  <c:v>$ million</c:v>
                </c:pt>
              </c:strCache>
              <c:extLst/>
            </c:strRef>
          </c:cat>
          <c:val>
            <c:numRef>
              <c:f>'Results_Construction(ST)'!$P$39</c:f>
              <c:numCache>
                <c:formatCode>"$"#,##0</c:formatCode>
                <c:ptCount val="1"/>
                <c:pt idx="0">
                  <c:v>126.801</c:v>
                </c:pt>
              </c:numCache>
              <c:extLst/>
            </c:numRef>
          </c:val>
          <c:extLst>
            <c:ext xmlns:c16="http://schemas.microsoft.com/office/drawing/2014/chart" uri="{C3380CC4-5D6E-409C-BE32-E72D297353CC}">
              <c16:uniqueId val="{00000002-C4EB-4F20-8D8A-21F276461BA2}"/>
            </c:ext>
          </c:extLst>
        </c:ser>
        <c:ser>
          <c:idx val="1"/>
          <c:order val="2"/>
          <c:tx>
            <c:strRef>
              <c:f>'Results_Construction(ST)'!$O$38</c:f>
              <c:strCache>
                <c:ptCount val="1"/>
                <c:pt idx="0">
                  <c:v>Steel Industry - I+I</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Lucida Sans" panose="020B0602030504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'Results_Construction(ST)'!$P$36</c:f>
              <c:strCache>
                <c:ptCount val="1"/>
                <c:pt idx="0">
                  <c:v>$ million</c:v>
                </c:pt>
              </c:strCache>
              <c:extLst/>
            </c:strRef>
          </c:cat>
          <c:val>
            <c:numRef>
              <c:f>'Results_Construction(ST)'!$P$38</c:f>
              <c:numCache>
                <c:formatCode>"$"#,##0</c:formatCode>
                <c:ptCount val="1"/>
                <c:pt idx="0">
                  <c:v>348.72</c:v>
                </c:pt>
              </c:numCache>
              <c:extLst/>
            </c:numRef>
          </c:val>
          <c:extLst>
            <c:ext xmlns:c16="http://schemas.microsoft.com/office/drawing/2014/chart" uri="{C3380CC4-5D6E-409C-BE32-E72D297353CC}">
              <c16:uniqueId val="{00000001-C4EB-4F20-8D8A-21F276461BA2}"/>
            </c:ext>
          </c:extLst>
        </c:ser>
        <c:ser>
          <c:idx val="3"/>
          <c:order val="3"/>
          <c:tx>
            <c:strRef>
              <c:f>'Results_Construction(ST)'!$O$40</c:f>
              <c:strCache>
                <c:ptCount val="1"/>
                <c:pt idx="0">
                  <c:v>Electricity Infrastructure - I+I</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Lucida Sans" panose="020B0602030504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'Results_Construction(ST)'!$P$36</c:f>
              <c:strCache>
                <c:ptCount val="1"/>
                <c:pt idx="0">
                  <c:v>$ million</c:v>
                </c:pt>
              </c:strCache>
              <c:extLst/>
            </c:strRef>
          </c:cat>
          <c:val>
            <c:numRef>
              <c:f>'Results_Construction(ST)'!$P$40</c:f>
              <c:numCache>
                <c:formatCode>"$"#,##0</c:formatCode>
                <c:ptCount val="1"/>
                <c:pt idx="0">
                  <c:v>171.91200000000001</c:v>
                </c:pt>
              </c:numCache>
              <c:extLst/>
            </c:numRef>
          </c:val>
          <c:extLst>
            <c:ext xmlns:c16="http://schemas.microsoft.com/office/drawing/2014/chart" uri="{C3380CC4-5D6E-409C-BE32-E72D297353CC}">
              <c16:uniqueId val="{00000003-C4EB-4F20-8D8A-21F276461BA2}"/>
            </c:ext>
          </c:extLst>
        </c:ser>
        <c:dLbls>
          <c:dLblPos val="inBase"/>
          <c:showLegendKey val="0"/>
          <c:showVal val="1"/>
          <c:showCatName val="0"/>
          <c:showSerName val="0"/>
          <c:showPercent val="0"/>
          <c:showBubbleSize val="0"/>
        </c:dLbls>
        <c:gapWidth val="0"/>
        <c:overlap val="100"/>
        <c:axId val="2018502527"/>
        <c:axId val="639646399"/>
        <c:extLst/>
      </c:barChart>
      <c:catAx>
        <c:axId val="2018502527"/>
        <c:scaling>
          <c:orientation val="minMax"/>
        </c:scaling>
        <c:delete val="1"/>
        <c:axPos val="b"/>
        <c:numFmt formatCode="General" sourceLinked="1"/>
        <c:majorTickMark val="none"/>
        <c:minorTickMark val="none"/>
        <c:tickLblPos val="nextTo"/>
        <c:crossAx val="639646399"/>
        <c:crosses val="autoZero"/>
        <c:auto val="1"/>
        <c:lblAlgn val="ctr"/>
        <c:lblOffset val="100"/>
        <c:noMultiLvlLbl val="0"/>
      </c:catAx>
      <c:valAx>
        <c:axId val="6396463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1">
                        <a:lumMod val="65000"/>
                        <a:lumOff val="35000"/>
                      </a:schemeClr>
                    </a:solidFill>
                    <a:latin typeface="Lucida Sans" panose="020B0602030504020204" pitchFamily="34" charset="0"/>
                    <a:ea typeface="+mn-ea"/>
                    <a:cs typeface="+mn-cs"/>
                  </a:defRPr>
                </a:pPr>
                <a:r>
                  <a:rPr lang="en-US" sz="900" b="1"/>
                  <a:t>Avg. GDP increase </a:t>
                </a:r>
              </a:p>
              <a:p>
                <a:pPr>
                  <a:defRPr sz="900" b="1"/>
                </a:pPr>
                <a:r>
                  <a:rPr lang="en-US" sz="900" b="1"/>
                  <a:t>(in nominal $ million)</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tx1">
                      <a:lumMod val="65000"/>
                      <a:lumOff val="35000"/>
                    </a:schemeClr>
                  </a:solidFill>
                  <a:latin typeface="Lucida Sans" panose="020B0602030504020204" pitchFamily="34" charset="0"/>
                  <a:ea typeface="+mn-ea"/>
                  <a:cs typeface="+mn-cs"/>
                </a:defRPr>
              </a:pPr>
              <a:endParaRPr lang="en-US"/>
            </a:p>
          </c:txPr>
        </c:title>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Lucida Sans" panose="020B0602030504020204" pitchFamily="34" charset="0"/>
                <a:ea typeface="+mn-ea"/>
                <a:cs typeface="+mn-cs"/>
              </a:defRPr>
            </a:pPr>
            <a:endParaRPr lang="en-US"/>
          </a:p>
        </c:txPr>
        <c:crossAx val="201850252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000">
          <a:latin typeface="Lucida Sans" panose="020B060203050402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'O&amp;M'!$F$33</c:f>
              <c:strCache>
                <c:ptCount val="1"/>
                <c:pt idx="0">
                  <c:v>Steel Industry - 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Lucida Sans" panose="020B0602030504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'O&amp;M'!$G$24</c:f>
              <c:strCache>
                <c:ptCount val="1"/>
                <c:pt idx="0">
                  <c:v>$ million</c:v>
                </c:pt>
              </c:strCache>
              <c:extLst/>
            </c:strRef>
          </c:cat>
          <c:val>
            <c:numRef>
              <c:f>'O&amp;M'!$G$33</c:f>
              <c:numCache>
                <c:formatCode>"$"#,##0</c:formatCode>
                <c:ptCount val="1"/>
                <c:pt idx="0">
                  <c:v>42.207142857142856</c:v>
                </c:pt>
              </c:numCache>
              <c:extLst/>
            </c:numRef>
          </c:val>
          <c:extLst>
            <c:ext xmlns:c16="http://schemas.microsoft.com/office/drawing/2014/chart" uri="{C3380CC4-5D6E-409C-BE32-E72D297353CC}">
              <c16:uniqueId val="{00000000-7FCF-424A-BC78-85D288688125}"/>
            </c:ext>
          </c:extLst>
        </c:ser>
        <c:ser>
          <c:idx val="2"/>
          <c:order val="1"/>
          <c:tx>
            <c:strRef>
              <c:f>'O&amp;M'!$F$35</c:f>
              <c:strCache>
                <c:ptCount val="1"/>
                <c:pt idx="0">
                  <c:v>Electricity Infrastructure - D</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Lucida Sans" panose="020B0602030504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'O&amp;M'!$G$24</c:f>
              <c:strCache>
                <c:ptCount val="1"/>
                <c:pt idx="0">
                  <c:v>$ million</c:v>
                </c:pt>
              </c:strCache>
              <c:extLst/>
            </c:strRef>
          </c:cat>
          <c:val>
            <c:numRef>
              <c:f>'O&amp;M'!$G$35</c:f>
              <c:numCache>
                <c:formatCode>"$"#,##0</c:formatCode>
                <c:ptCount val="1"/>
                <c:pt idx="0">
                  <c:v>9.1000000000000014</c:v>
                </c:pt>
              </c:numCache>
              <c:extLst/>
            </c:numRef>
          </c:val>
          <c:extLst>
            <c:ext xmlns:c16="http://schemas.microsoft.com/office/drawing/2014/chart" uri="{C3380CC4-5D6E-409C-BE32-E72D297353CC}">
              <c16:uniqueId val="{00000002-7FCF-424A-BC78-85D288688125}"/>
            </c:ext>
          </c:extLst>
        </c:ser>
        <c:ser>
          <c:idx val="1"/>
          <c:order val="2"/>
          <c:tx>
            <c:strRef>
              <c:f>'O&amp;M'!$F$34</c:f>
              <c:strCache>
                <c:ptCount val="1"/>
                <c:pt idx="0">
                  <c:v>Steel Industry - I+I</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Lucida Sans" panose="020B0602030504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'O&amp;M'!$G$24</c:f>
              <c:strCache>
                <c:ptCount val="1"/>
                <c:pt idx="0">
                  <c:v>$ million</c:v>
                </c:pt>
              </c:strCache>
              <c:extLst/>
            </c:strRef>
          </c:cat>
          <c:val>
            <c:numRef>
              <c:f>'O&amp;M'!$G$34</c:f>
              <c:numCache>
                <c:formatCode>"$"#,##0</c:formatCode>
                <c:ptCount val="1"/>
                <c:pt idx="0">
                  <c:v>35.434571428571431</c:v>
                </c:pt>
              </c:numCache>
              <c:extLst/>
            </c:numRef>
          </c:val>
          <c:extLst>
            <c:ext xmlns:c16="http://schemas.microsoft.com/office/drawing/2014/chart" uri="{C3380CC4-5D6E-409C-BE32-E72D297353CC}">
              <c16:uniqueId val="{00000001-7FCF-424A-BC78-85D288688125}"/>
            </c:ext>
          </c:extLst>
        </c:ser>
        <c:ser>
          <c:idx val="3"/>
          <c:order val="3"/>
          <c:tx>
            <c:strRef>
              <c:f>'O&amp;M'!$F$36</c:f>
              <c:strCache>
                <c:ptCount val="1"/>
                <c:pt idx="0">
                  <c:v>Electricity Infrastructure - I+I</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Lucida Sans" panose="020B0602030504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'O&amp;M'!$G$24</c:f>
              <c:strCache>
                <c:ptCount val="1"/>
                <c:pt idx="0">
                  <c:v>$ million</c:v>
                </c:pt>
              </c:strCache>
              <c:extLst/>
            </c:strRef>
          </c:cat>
          <c:val>
            <c:numRef>
              <c:f>'O&amp;M'!$G$36</c:f>
              <c:numCache>
                <c:formatCode>"$"#,##0</c:formatCode>
                <c:ptCount val="1"/>
                <c:pt idx="0">
                  <c:v>7.6904285714285718</c:v>
                </c:pt>
              </c:numCache>
              <c:extLst/>
            </c:numRef>
          </c:val>
          <c:extLst>
            <c:ext xmlns:c16="http://schemas.microsoft.com/office/drawing/2014/chart" uri="{C3380CC4-5D6E-409C-BE32-E72D297353CC}">
              <c16:uniqueId val="{00000003-7FCF-424A-BC78-85D288688125}"/>
            </c:ext>
          </c:extLst>
        </c:ser>
        <c:dLbls>
          <c:dLblPos val="inBase"/>
          <c:showLegendKey val="0"/>
          <c:showVal val="1"/>
          <c:showCatName val="0"/>
          <c:showSerName val="0"/>
          <c:showPercent val="0"/>
          <c:showBubbleSize val="0"/>
        </c:dLbls>
        <c:gapWidth val="0"/>
        <c:overlap val="100"/>
        <c:axId val="2018502527"/>
        <c:axId val="639646399"/>
        <c:extLst/>
      </c:barChart>
      <c:catAx>
        <c:axId val="2018502527"/>
        <c:scaling>
          <c:orientation val="minMax"/>
        </c:scaling>
        <c:delete val="1"/>
        <c:axPos val="b"/>
        <c:numFmt formatCode="General" sourceLinked="1"/>
        <c:majorTickMark val="none"/>
        <c:minorTickMark val="none"/>
        <c:tickLblPos val="nextTo"/>
        <c:crossAx val="639646399"/>
        <c:crosses val="autoZero"/>
        <c:auto val="1"/>
        <c:lblAlgn val="ctr"/>
        <c:lblOffset val="100"/>
        <c:noMultiLvlLbl val="0"/>
      </c:catAx>
      <c:valAx>
        <c:axId val="6396463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1">
                        <a:lumMod val="65000"/>
                        <a:lumOff val="35000"/>
                      </a:schemeClr>
                    </a:solidFill>
                    <a:latin typeface="Lucida Sans" panose="020B0602030504020204" pitchFamily="34" charset="0"/>
                    <a:ea typeface="+mn-ea"/>
                    <a:cs typeface="+mn-cs"/>
                  </a:defRPr>
                </a:pPr>
                <a:r>
                  <a:rPr lang="en-US" sz="900" b="1" dirty="0"/>
                  <a:t>Avg. GDP increase per year </a:t>
                </a:r>
              </a:p>
              <a:p>
                <a:pPr>
                  <a:defRPr sz="900" b="1"/>
                </a:pPr>
                <a:r>
                  <a:rPr lang="en-US" sz="900" b="1" i="1" dirty="0"/>
                  <a:t>(in nominal $ million)</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tx1">
                      <a:lumMod val="65000"/>
                      <a:lumOff val="35000"/>
                    </a:schemeClr>
                  </a:solidFill>
                  <a:latin typeface="Lucida Sans" panose="020B0602030504020204" pitchFamily="34" charset="0"/>
                  <a:ea typeface="+mn-ea"/>
                  <a:cs typeface="+mn-cs"/>
                </a:defRPr>
              </a:pPr>
              <a:endParaRPr lang="en-US"/>
            </a:p>
          </c:txPr>
        </c:title>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Lucida Sans" panose="020B0602030504020204" pitchFamily="34" charset="0"/>
                <a:ea typeface="+mn-ea"/>
                <a:cs typeface="+mn-cs"/>
              </a:defRPr>
            </a:pPr>
            <a:endParaRPr lang="en-US"/>
          </a:p>
        </c:txPr>
        <c:crossAx val="201850252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000">
          <a:latin typeface="Lucida Sans" panose="020B060203050402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'O&amp;M'!$F$33</c:f>
              <c:strCache>
                <c:ptCount val="1"/>
                <c:pt idx="0">
                  <c:v>Steel Industry - 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Lucida Sans" panose="020B0602030504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'O&amp;M'!$H$24</c:f>
              <c:strCache>
                <c:ptCount val="1"/>
                <c:pt idx="0">
                  <c:v>Jobs</c:v>
                </c:pt>
              </c:strCache>
              <c:extLst/>
            </c:strRef>
          </c:cat>
          <c:val>
            <c:numRef>
              <c:f>'O&amp;M'!$H$33</c:f>
              <c:numCache>
                <c:formatCode>0</c:formatCode>
                <c:ptCount val="1"/>
                <c:pt idx="0">
                  <c:v>230</c:v>
                </c:pt>
              </c:numCache>
              <c:extLst/>
            </c:numRef>
          </c:val>
          <c:extLst>
            <c:ext xmlns:c16="http://schemas.microsoft.com/office/drawing/2014/chart" uri="{C3380CC4-5D6E-409C-BE32-E72D297353CC}">
              <c16:uniqueId val="{00000000-BFDD-4D4A-A28D-DFB5959E9E6B}"/>
            </c:ext>
          </c:extLst>
        </c:ser>
        <c:ser>
          <c:idx val="2"/>
          <c:order val="1"/>
          <c:tx>
            <c:strRef>
              <c:f>'O&amp;M'!$F$35</c:f>
              <c:strCache>
                <c:ptCount val="1"/>
                <c:pt idx="0">
                  <c:v>Electricity Infrastructure - D</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Lucida Sans" panose="020B0602030504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'O&amp;M'!$H$24</c:f>
              <c:strCache>
                <c:ptCount val="1"/>
                <c:pt idx="0">
                  <c:v>Jobs</c:v>
                </c:pt>
              </c:strCache>
              <c:extLst/>
            </c:strRef>
          </c:cat>
          <c:val>
            <c:numRef>
              <c:f>'O&amp;M'!$H$35</c:f>
              <c:numCache>
                <c:formatCode>0</c:formatCode>
                <c:ptCount val="1"/>
                <c:pt idx="0">
                  <c:v>49.811571428571426</c:v>
                </c:pt>
              </c:numCache>
              <c:extLst/>
            </c:numRef>
          </c:val>
          <c:extLst>
            <c:ext xmlns:c16="http://schemas.microsoft.com/office/drawing/2014/chart" uri="{C3380CC4-5D6E-409C-BE32-E72D297353CC}">
              <c16:uniqueId val="{00000002-BFDD-4D4A-A28D-DFB5959E9E6B}"/>
            </c:ext>
          </c:extLst>
        </c:ser>
        <c:ser>
          <c:idx val="1"/>
          <c:order val="2"/>
          <c:tx>
            <c:strRef>
              <c:f>'O&amp;M'!$F$34</c:f>
              <c:strCache>
                <c:ptCount val="1"/>
                <c:pt idx="0">
                  <c:v>Steel Industry - I+I</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Lucida Sans" panose="020B0602030504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'O&amp;M'!$H$24</c:f>
              <c:strCache>
                <c:ptCount val="1"/>
                <c:pt idx="0">
                  <c:v>Jobs</c:v>
                </c:pt>
              </c:strCache>
              <c:extLst/>
            </c:strRef>
          </c:cat>
          <c:val>
            <c:numRef>
              <c:f>'O&amp;M'!$H$34</c:f>
              <c:numCache>
                <c:formatCode>0</c:formatCode>
                <c:ptCount val="1"/>
                <c:pt idx="0">
                  <c:v>111.21057142857143</c:v>
                </c:pt>
              </c:numCache>
              <c:extLst/>
            </c:numRef>
          </c:val>
          <c:extLst>
            <c:ext xmlns:c16="http://schemas.microsoft.com/office/drawing/2014/chart" uri="{C3380CC4-5D6E-409C-BE32-E72D297353CC}">
              <c16:uniqueId val="{00000001-BFDD-4D4A-A28D-DFB5959E9E6B}"/>
            </c:ext>
          </c:extLst>
        </c:ser>
        <c:ser>
          <c:idx val="3"/>
          <c:order val="3"/>
          <c:tx>
            <c:strRef>
              <c:f>'O&amp;M'!$F$36</c:f>
              <c:strCache>
                <c:ptCount val="1"/>
                <c:pt idx="0">
                  <c:v>Electricity Infrastructure - I+I</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Lucida Sans" panose="020B0602030504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'O&amp;M'!$H$24</c:f>
              <c:strCache>
                <c:ptCount val="1"/>
                <c:pt idx="0">
                  <c:v>Jobs</c:v>
                </c:pt>
              </c:strCache>
              <c:extLst/>
            </c:strRef>
          </c:cat>
          <c:val>
            <c:numRef>
              <c:f>'O&amp;M'!$H$36</c:f>
              <c:numCache>
                <c:formatCode>0</c:formatCode>
                <c:ptCount val="1"/>
                <c:pt idx="0">
                  <c:v>24.158428571428573</c:v>
                </c:pt>
              </c:numCache>
              <c:extLst/>
            </c:numRef>
          </c:val>
          <c:extLst>
            <c:ext xmlns:c16="http://schemas.microsoft.com/office/drawing/2014/chart" uri="{C3380CC4-5D6E-409C-BE32-E72D297353CC}">
              <c16:uniqueId val="{00000003-BFDD-4D4A-A28D-DFB5959E9E6B}"/>
            </c:ext>
          </c:extLst>
        </c:ser>
        <c:dLbls>
          <c:dLblPos val="inBase"/>
          <c:showLegendKey val="0"/>
          <c:showVal val="1"/>
          <c:showCatName val="0"/>
          <c:showSerName val="0"/>
          <c:showPercent val="0"/>
          <c:showBubbleSize val="0"/>
        </c:dLbls>
        <c:gapWidth val="0"/>
        <c:overlap val="100"/>
        <c:axId val="2018502527"/>
        <c:axId val="639646399"/>
        <c:extLst/>
      </c:barChart>
      <c:catAx>
        <c:axId val="2018502527"/>
        <c:scaling>
          <c:orientation val="minMax"/>
        </c:scaling>
        <c:delete val="1"/>
        <c:axPos val="b"/>
        <c:numFmt formatCode="General" sourceLinked="1"/>
        <c:majorTickMark val="none"/>
        <c:minorTickMark val="none"/>
        <c:tickLblPos val="nextTo"/>
        <c:crossAx val="639646399"/>
        <c:crosses val="autoZero"/>
        <c:auto val="1"/>
        <c:lblAlgn val="ctr"/>
        <c:lblOffset val="100"/>
        <c:noMultiLvlLbl val="0"/>
      </c:catAx>
      <c:valAx>
        <c:axId val="6396463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1">
                        <a:lumMod val="65000"/>
                        <a:lumOff val="35000"/>
                      </a:schemeClr>
                    </a:solidFill>
                    <a:latin typeface="Lucida Sans" panose="020B0602030504020204" pitchFamily="34" charset="0"/>
                    <a:ea typeface="+mn-ea"/>
                    <a:cs typeface="+mn-cs"/>
                  </a:defRPr>
                </a:pPr>
                <a:r>
                  <a:rPr lang="en-US" sz="900" b="1" dirty="0"/>
                  <a:t>Avg. employment increase per year </a:t>
                </a:r>
              </a:p>
              <a:p>
                <a:pPr>
                  <a:defRPr sz="900" b="1"/>
                </a:pPr>
                <a:r>
                  <a:rPr lang="en-US" sz="900" b="1" i="1" dirty="0"/>
                  <a:t>(in # jobs)</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tx1">
                      <a:lumMod val="65000"/>
                      <a:lumOff val="35000"/>
                    </a:schemeClr>
                  </a:solidFill>
                  <a:latin typeface="Lucida Sans" panose="020B0602030504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Lucida Sans" panose="020B0602030504020204" pitchFamily="34" charset="0"/>
                <a:ea typeface="+mn-ea"/>
                <a:cs typeface="+mn-cs"/>
              </a:defRPr>
            </a:pPr>
            <a:endParaRPr lang="en-US"/>
          </a:p>
        </c:txPr>
        <c:crossAx val="201850252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000">
          <a:latin typeface="Lucida Sans" panose="020B060203050402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stacked"/>
        <c:varyColors val="0"/>
        <c:ser>
          <c:idx val="0"/>
          <c:order val="0"/>
          <c:tx>
            <c:strRef>
              <c:f>'Results_Construction(ST)'!$O$37</c:f>
              <c:strCache>
                <c:ptCount val="1"/>
                <c:pt idx="0">
                  <c:v>Steel Industry - 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Lucida Sans" panose="020B0602030504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'Results_Construction(ST)'!$Q$36</c:f>
              <c:strCache>
                <c:ptCount val="1"/>
                <c:pt idx="0">
                  <c:v>Jobs</c:v>
                </c:pt>
              </c:strCache>
              <c:extLst/>
            </c:strRef>
          </c:cat>
          <c:val>
            <c:numRef>
              <c:f>'Results_Construction(ST)'!$Q$37</c:f>
              <c:numCache>
                <c:formatCode>0</c:formatCode>
                <c:ptCount val="1"/>
                <c:pt idx="0">
                  <c:v>1236.779</c:v>
                </c:pt>
              </c:numCache>
              <c:extLst/>
            </c:numRef>
          </c:val>
          <c:extLst>
            <c:ext xmlns:c16="http://schemas.microsoft.com/office/drawing/2014/chart" uri="{C3380CC4-5D6E-409C-BE32-E72D297353CC}">
              <c16:uniqueId val="{00000000-438B-4662-8EE0-D1186F302DB8}"/>
            </c:ext>
          </c:extLst>
        </c:ser>
        <c:ser>
          <c:idx val="2"/>
          <c:order val="1"/>
          <c:tx>
            <c:strRef>
              <c:f>'Results_Construction(ST)'!$O$39</c:f>
              <c:strCache>
                <c:ptCount val="1"/>
                <c:pt idx="0">
                  <c:v>Electricity Infrastructure - D</c:v>
                </c:pt>
              </c:strCache>
            </c:strRef>
          </c:tx>
          <c:spPr>
            <a:solidFill>
              <a:schemeClr val="accent2">
                <a:lumMod val="75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Lucida Sans" panose="020B0602030504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'Results_Construction(ST)'!$Q$36</c:f>
              <c:strCache>
                <c:ptCount val="1"/>
                <c:pt idx="0">
                  <c:v>Jobs</c:v>
                </c:pt>
              </c:strCache>
              <c:extLst/>
            </c:strRef>
          </c:cat>
          <c:val>
            <c:numRef>
              <c:f>'Results_Construction(ST)'!$Q$39</c:f>
              <c:numCache>
                <c:formatCode>0</c:formatCode>
                <c:ptCount val="1"/>
                <c:pt idx="0">
                  <c:v>597.26199999999994</c:v>
                </c:pt>
              </c:numCache>
              <c:extLst/>
            </c:numRef>
          </c:val>
          <c:extLst>
            <c:ext xmlns:c16="http://schemas.microsoft.com/office/drawing/2014/chart" uri="{C3380CC4-5D6E-409C-BE32-E72D297353CC}">
              <c16:uniqueId val="{00000002-438B-4662-8EE0-D1186F302DB8}"/>
            </c:ext>
          </c:extLst>
        </c:ser>
        <c:ser>
          <c:idx val="1"/>
          <c:order val="2"/>
          <c:tx>
            <c:strRef>
              <c:f>'Results_Construction(ST)'!$O$38</c:f>
              <c:strCache>
                <c:ptCount val="1"/>
                <c:pt idx="0">
                  <c:v>Steel Industry - I+I</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Lucida Sans" panose="020B0602030504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'Results_Construction(ST)'!$Q$36</c:f>
              <c:strCache>
                <c:ptCount val="1"/>
                <c:pt idx="0">
                  <c:v>Jobs</c:v>
                </c:pt>
              </c:strCache>
              <c:extLst/>
            </c:strRef>
          </c:cat>
          <c:val>
            <c:numRef>
              <c:f>'Results_Construction(ST)'!$Q$38</c:f>
              <c:numCache>
                <c:formatCode>0</c:formatCode>
                <c:ptCount val="1"/>
                <c:pt idx="0">
                  <c:v>1093.1579999999999</c:v>
                </c:pt>
              </c:numCache>
              <c:extLst/>
            </c:numRef>
          </c:val>
          <c:extLst>
            <c:ext xmlns:c16="http://schemas.microsoft.com/office/drawing/2014/chart" uri="{C3380CC4-5D6E-409C-BE32-E72D297353CC}">
              <c16:uniqueId val="{00000001-438B-4662-8EE0-D1186F302DB8}"/>
            </c:ext>
          </c:extLst>
        </c:ser>
        <c:ser>
          <c:idx val="3"/>
          <c:order val="3"/>
          <c:tx>
            <c:strRef>
              <c:f>'Results_Construction(ST)'!$O$40</c:f>
              <c:strCache>
                <c:ptCount val="1"/>
                <c:pt idx="0">
                  <c:v>Electricity Infrastructure - I+I</c:v>
                </c:pt>
              </c:strCache>
            </c:strRef>
          </c:tx>
          <c:spPr>
            <a:solidFill>
              <a:schemeClr val="accent2">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Lucida Sans" panose="020B0602030504020204" pitchFamily="34" charset="0"/>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'Results_Construction(ST)'!$Q$36</c:f>
              <c:strCache>
                <c:ptCount val="1"/>
                <c:pt idx="0">
                  <c:v>Jobs</c:v>
                </c:pt>
              </c:strCache>
              <c:extLst/>
            </c:strRef>
          </c:cat>
          <c:val>
            <c:numRef>
              <c:f>'Results_Construction(ST)'!$Q$40</c:f>
              <c:numCache>
                <c:formatCode>0</c:formatCode>
                <c:ptCount val="1"/>
                <c:pt idx="0">
                  <c:v>547.23199999999997</c:v>
                </c:pt>
              </c:numCache>
              <c:extLst/>
            </c:numRef>
          </c:val>
          <c:extLst>
            <c:ext xmlns:c16="http://schemas.microsoft.com/office/drawing/2014/chart" uri="{C3380CC4-5D6E-409C-BE32-E72D297353CC}">
              <c16:uniqueId val="{00000003-438B-4662-8EE0-D1186F302DB8}"/>
            </c:ext>
          </c:extLst>
        </c:ser>
        <c:dLbls>
          <c:dLblPos val="inBase"/>
          <c:showLegendKey val="0"/>
          <c:showVal val="1"/>
          <c:showCatName val="0"/>
          <c:showSerName val="0"/>
          <c:showPercent val="0"/>
          <c:showBubbleSize val="0"/>
        </c:dLbls>
        <c:gapWidth val="0"/>
        <c:overlap val="100"/>
        <c:axId val="2018502527"/>
        <c:axId val="639646399"/>
        <c:extLst/>
      </c:barChart>
      <c:catAx>
        <c:axId val="2018502527"/>
        <c:scaling>
          <c:orientation val="minMax"/>
        </c:scaling>
        <c:delete val="1"/>
        <c:axPos val="b"/>
        <c:numFmt formatCode="General" sourceLinked="1"/>
        <c:majorTickMark val="none"/>
        <c:minorTickMark val="none"/>
        <c:tickLblPos val="nextTo"/>
        <c:crossAx val="639646399"/>
        <c:crosses val="autoZero"/>
        <c:auto val="1"/>
        <c:lblAlgn val="ctr"/>
        <c:lblOffset val="100"/>
        <c:noMultiLvlLbl val="0"/>
      </c:catAx>
      <c:valAx>
        <c:axId val="639646399"/>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1">
                        <a:lumMod val="65000"/>
                        <a:lumOff val="35000"/>
                      </a:schemeClr>
                    </a:solidFill>
                    <a:latin typeface="Lucida Sans" panose="020B0602030504020204" pitchFamily="34" charset="0"/>
                    <a:ea typeface="+mn-ea"/>
                    <a:cs typeface="+mn-cs"/>
                  </a:defRPr>
                </a:pPr>
                <a:r>
                  <a:rPr lang="en-US" sz="900" b="1"/>
                  <a:t>Avg. employment increase </a:t>
                </a:r>
              </a:p>
              <a:p>
                <a:pPr>
                  <a:defRPr sz="900" b="1"/>
                </a:pPr>
                <a:r>
                  <a:rPr lang="en-US" sz="900" b="1"/>
                  <a:t>(in # jobs)</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tx1">
                      <a:lumMod val="65000"/>
                      <a:lumOff val="35000"/>
                    </a:schemeClr>
                  </a:solidFill>
                  <a:latin typeface="Lucida Sans" panose="020B0602030504020204" pitchFamily="34" charset="0"/>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Lucida Sans" panose="020B0602030504020204" pitchFamily="34" charset="0"/>
                <a:ea typeface="+mn-ea"/>
                <a:cs typeface="+mn-cs"/>
              </a:defRPr>
            </a:pPr>
            <a:endParaRPr lang="en-US"/>
          </a:p>
        </c:txPr>
        <c:crossAx val="201850252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w="9525" cap="flat" cmpd="sng" algn="ctr">
      <a:noFill/>
      <a:round/>
    </a:ln>
    <a:effectLst/>
  </c:spPr>
  <c:txPr>
    <a:bodyPr/>
    <a:lstStyle/>
    <a:p>
      <a:pPr>
        <a:defRPr sz="1000">
          <a:latin typeface="Lucida Sans" panose="020B0602030504020204" pitchFamily="34" charset="0"/>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a:latin typeface="+mn-lt"/>
              </a:defRPr>
            </a:lvl1pPr>
          </a:lstStyle>
          <a:p>
            <a:pPr>
              <a:defRPr/>
            </a:pPr>
            <a:fld id="{7C13A8C1-843E-4EC5-A5A8-AFE6CB522FFE}" type="datetimeFigureOut">
              <a:rPr lang="en-US"/>
              <a:pPr>
                <a:defRPr/>
              </a:pPr>
              <a:t>8/21/2026</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a:latin typeface="+mn-lt"/>
              </a:defRPr>
            </a:lvl1pPr>
          </a:lstStyle>
          <a:p>
            <a:pPr>
              <a:defRPr/>
            </a:pPr>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fontAlgn="auto">
              <a:spcBef>
                <a:spcPts val="0"/>
              </a:spcBef>
              <a:spcAft>
                <a:spcPts val="0"/>
              </a:spcAft>
              <a:defRPr sz="1200">
                <a:latin typeface="+mn-lt"/>
              </a:defRPr>
            </a:lvl1pPr>
          </a:lstStyle>
          <a:p>
            <a:pPr>
              <a:defRPr/>
            </a:pPr>
            <a:fld id="{4D92E499-E934-423D-9A72-AB6BFA3844CA}" type="slidenum">
              <a:rPr lang="en-US"/>
              <a:pPr>
                <a:defRPr/>
              </a:pPr>
              <a:t>‹#›</a:t>
            </a:fld>
            <a:endParaRPr lang="en-US" dirty="0"/>
          </a:p>
        </p:txBody>
      </p:sp>
    </p:spTree>
    <p:extLst>
      <p:ext uri="{BB962C8B-B14F-4D97-AF65-F5344CB8AC3E}">
        <p14:creationId xmlns:p14="http://schemas.microsoft.com/office/powerpoint/2010/main" val="8091318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fontAlgn="auto">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fontAlgn="auto">
              <a:spcBef>
                <a:spcPts val="0"/>
              </a:spcBef>
              <a:spcAft>
                <a:spcPts val="0"/>
              </a:spcAft>
              <a:defRPr sz="1200">
                <a:latin typeface="+mn-lt"/>
              </a:defRPr>
            </a:lvl1pPr>
          </a:lstStyle>
          <a:p>
            <a:pPr>
              <a:defRPr/>
            </a:pPr>
            <a:fld id="{48B3CB37-A941-4B54-9010-B2BC95EFFFED}" type="datetimeFigureOut">
              <a:rPr lang="en-US"/>
              <a:pPr>
                <a:defRPr/>
              </a:pPr>
              <a:t>8/21/2026</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fontAlgn="auto">
              <a:spcBef>
                <a:spcPts val="0"/>
              </a:spcBef>
              <a:spcAft>
                <a:spcPts val="0"/>
              </a:spcAft>
              <a:defRPr sz="1200">
                <a:latin typeface="+mn-lt"/>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fontAlgn="auto">
              <a:spcBef>
                <a:spcPts val="0"/>
              </a:spcBef>
              <a:spcAft>
                <a:spcPts val="0"/>
              </a:spcAft>
              <a:defRPr sz="1200">
                <a:latin typeface="+mn-lt"/>
              </a:defRPr>
            </a:lvl1pPr>
          </a:lstStyle>
          <a:p>
            <a:pPr>
              <a:defRPr/>
            </a:pPr>
            <a:fld id="{FB26FE64-C7E4-4430-ABB6-896B2CC5B554}" type="slidenum">
              <a:rPr lang="en-US"/>
              <a:pPr>
                <a:defRPr/>
              </a:pPr>
              <a:t>‹#›</a:t>
            </a:fld>
            <a:endParaRPr lang="en-US" dirty="0"/>
          </a:p>
        </p:txBody>
      </p:sp>
    </p:spTree>
    <p:extLst>
      <p:ext uri="{BB962C8B-B14F-4D97-AF65-F5344CB8AC3E}">
        <p14:creationId xmlns:p14="http://schemas.microsoft.com/office/powerpoint/2010/main" val="2441637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txBody>
          <a:bodyPr/>
          <a:lstStyle/>
          <a:p>
            <a:endParaRPr lang="en-US" dirty="0"/>
          </a:p>
        </p:txBody>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26FE64-C7E4-4430-ABB6-896B2CC5B55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809868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A103A-FD37-B7CE-1218-32347D86CA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5BB78A-9945-CE6B-AE43-D1E707C2CA5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1C097022-4D68-F37D-30C9-D5CE3A4CFC28}"/>
              </a:ext>
            </a:extLst>
          </p:cNvPr>
          <p:cNvSpPr>
            <a:spLocks noGrp="1"/>
          </p:cNvSpPr>
          <p:nvPr>
            <p:ph type="body" idx="1"/>
          </p:nvPr>
        </p:nvSpPr>
        <p:spPr>
          <a:xfrm>
            <a:off x="701675" y="4416425"/>
            <a:ext cx="5530684" cy="4183063"/>
          </a:xfrm>
        </p:spPr>
        <p:txBody>
          <a:bodyPr>
            <a:normAutofit/>
          </a:bodyPr>
          <a:lstStyle/>
          <a:p>
            <a:endParaRPr lang="en-US" dirty="0"/>
          </a:p>
        </p:txBody>
      </p:sp>
      <p:sp>
        <p:nvSpPr>
          <p:cNvPr id="4" name="Slide Number Placeholder 3">
            <a:extLst>
              <a:ext uri="{FF2B5EF4-FFF2-40B4-BE49-F238E27FC236}">
                <a16:creationId xmlns:a16="http://schemas.microsoft.com/office/drawing/2014/main" id="{CD14E979-D1EB-FA81-6797-6855197553B3}"/>
              </a:ext>
            </a:extLst>
          </p:cNvPr>
          <p:cNvSpPr>
            <a:spLocks noGrp="1"/>
          </p:cNvSpPr>
          <p:nvPr>
            <p:ph type="sldNum" sz="quarter" idx="5"/>
          </p:nvPr>
        </p:nvSpPr>
        <p:spPr/>
        <p:txBody>
          <a:bodyPr/>
          <a:lstStyle/>
          <a:p>
            <a:pPr>
              <a:defRPr/>
            </a:pPr>
            <a:fld id="{FB26FE64-C7E4-4430-ABB6-896B2CC5B554}" type="slidenum">
              <a:rPr lang="en-US" smtClean="0"/>
              <a:pPr>
                <a:defRPr/>
              </a:pPr>
              <a:t>10</a:t>
            </a:fld>
            <a:endParaRPr lang="en-US" dirty="0"/>
          </a:p>
        </p:txBody>
      </p:sp>
    </p:spTree>
    <p:extLst>
      <p:ext uri="{BB962C8B-B14F-4D97-AF65-F5344CB8AC3E}">
        <p14:creationId xmlns:p14="http://schemas.microsoft.com/office/powerpoint/2010/main" val="2871548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0A2ADA-0D93-FD6E-BBA6-D8B7534B02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D5437C-E71D-12FE-231F-69CA427A91CA}"/>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B251628-744C-BD09-CDDA-DAEE79353AFB}"/>
              </a:ext>
            </a:extLst>
          </p:cNvPr>
          <p:cNvSpPr>
            <a:spLocks noGrp="1"/>
          </p:cNvSpPr>
          <p:nvPr>
            <p:ph type="body" idx="1"/>
          </p:nvPr>
        </p:nvSpPr>
        <p:spPr>
          <a:xfrm>
            <a:off x="276726" y="4416425"/>
            <a:ext cx="6557211" cy="4655386"/>
          </a:xfrm>
        </p:spPr>
        <p:txBody>
          <a:bodyPr>
            <a:normAutofit/>
          </a:bodyPr>
          <a:lstStyle/>
          <a:p>
            <a:endParaRPr lang="en-US" dirty="0"/>
          </a:p>
        </p:txBody>
      </p:sp>
      <p:sp>
        <p:nvSpPr>
          <p:cNvPr id="4" name="Slide Number Placeholder 3">
            <a:extLst>
              <a:ext uri="{FF2B5EF4-FFF2-40B4-BE49-F238E27FC236}">
                <a16:creationId xmlns:a16="http://schemas.microsoft.com/office/drawing/2014/main" id="{7C169B67-DCE4-D4B7-D56B-35C09EAF0CB8}"/>
              </a:ext>
            </a:extLst>
          </p:cNvPr>
          <p:cNvSpPr>
            <a:spLocks noGrp="1"/>
          </p:cNvSpPr>
          <p:nvPr>
            <p:ph type="sldNum" sz="quarter" idx="5"/>
          </p:nvPr>
        </p:nvSpPr>
        <p:spPr/>
        <p:txBody>
          <a:bodyPr/>
          <a:lstStyle/>
          <a:p>
            <a:pPr>
              <a:defRPr/>
            </a:pPr>
            <a:fld id="{FB26FE64-C7E4-4430-ABB6-896B2CC5B554}" type="slidenum">
              <a:rPr lang="en-US" smtClean="0"/>
              <a:pPr>
                <a:defRPr/>
              </a:pPr>
              <a:t>11</a:t>
            </a:fld>
            <a:endParaRPr lang="en-US" dirty="0"/>
          </a:p>
        </p:txBody>
      </p:sp>
    </p:spTree>
    <p:extLst>
      <p:ext uri="{BB962C8B-B14F-4D97-AF65-F5344CB8AC3E}">
        <p14:creationId xmlns:p14="http://schemas.microsoft.com/office/powerpoint/2010/main" val="3427196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D7691-A52F-84BD-3AB4-79267A057D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9EFE81-8153-4412-D6B9-DA97288F07FF}"/>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D8FF64C6-7634-B57D-D436-2066D13B6C4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AB2F8C0-264F-E5CD-1807-208CBA45043F}"/>
              </a:ext>
            </a:extLst>
          </p:cNvPr>
          <p:cNvSpPr>
            <a:spLocks noGrp="1"/>
          </p:cNvSpPr>
          <p:nvPr>
            <p:ph type="sldNum" sz="quarter" idx="5"/>
          </p:nvPr>
        </p:nvSpPr>
        <p:spPr/>
        <p:txBody>
          <a:bodyPr/>
          <a:lstStyle/>
          <a:p>
            <a:pPr>
              <a:defRPr/>
            </a:pPr>
            <a:fld id="{FB26FE64-C7E4-4430-ABB6-896B2CC5B554}" type="slidenum">
              <a:rPr lang="en-US" smtClean="0"/>
              <a:pPr>
                <a:defRPr/>
              </a:pPr>
              <a:t>12</a:t>
            </a:fld>
            <a:endParaRPr lang="en-US" dirty="0"/>
          </a:p>
        </p:txBody>
      </p:sp>
    </p:spTree>
    <p:extLst>
      <p:ext uri="{BB962C8B-B14F-4D97-AF65-F5344CB8AC3E}">
        <p14:creationId xmlns:p14="http://schemas.microsoft.com/office/powerpoint/2010/main" val="23356139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B26FE64-C7E4-4430-ABB6-896B2CC5B554}" type="slidenum">
              <a:rPr lang="en-US" smtClean="0"/>
              <a:pPr>
                <a:defRPr/>
              </a:pPr>
              <a:t>13</a:t>
            </a:fld>
            <a:endParaRPr lang="en-US" dirty="0"/>
          </a:p>
        </p:txBody>
      </p:sp>
    </p:spTree>
    <p:extLst>
      <p:ext uri="{BB962C8B-B14F-4D97-AF65-F5344CB8AC3E}">
        <p14:creationId xmlns:p14="http://schemas.microsoft.com/office/powerpoint/2010/main" val="12872824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FB26FE64-C7E4-4430-ABB6-896B2CC5B554}" type="slidenum">
              <a:rPr lang="en-US" smtClean="0"/>
              <a:pPr>
                <a:defRPr/>
              </a:pPr>
              <a:t>14</a:t>
            </a:fld>
            <a:endParaRPr lang="en-US" dirty="0"/>
          </a:p>
        </p:txBody>
      </p:sp>
    </p:spTree>
    <p:extLst>
      <p:ext uri="{BB962C8B-B14F-4D97-AF65-F5344CB8AC3E}">
        <p14:creationId xmlns:p14="http://schemas.microsoft.com/office/powerpoint/2010/main" val="4005546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C92EE-0018-AB1A-572B-F2AC739C73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C3B844-64D3-A410-F7AB-1646CE853BCD}"/>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DF64B0C8-45D3-9523-4410-8538BEE187B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7122E9B-1ED0-1AB6-2489-59901C9D678E}"/>
              </a:ext>
            </a:extLst>
          </p:cNvPr>
          <p:cNvSpPr>
            <a:spLocks noGrp="1"/>
          </p:cNvSpPr>
          <p:nvPr>
            <p:ph type="sldNum" sz="quarter" idx="5"/>
          </p:nvPr>
        </p:nvSpPr>
        <p:spPr/>
        <p:txBody>
          <a:bodyPr/>
          <a:lstStyle/>
          <a:p>
            <a:pPr>
              <a:defRPr/>
            </a:pPr>
            <a:fld id="{FB26FE64-C7E4-4430-ABB6-896B2CC5B554}" type="slidenum">
              <a:rPr lang="en-US" smtClean="0"/>
              <a:pPr>
                <a:defRPr/>
              </a:pPr>
              <a:t>15</a:t>
            </a:fld>
            <a:endParaRPr lang="en-US" dirty="0"/>
          </a:p>
        </p:txBody>
      </p:sp>
    </p:spTree>
    <p:extLst>
      <p:ext uri="{BB962C8B-B14F-4D97-AF65-F5344CB8AC3E}">
        <p14:creationId xmlns:p14="http://schemas.microsoft.com/office/powerpoint/2010/main" val="13072723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03DD0-1683-DB4F-E155-2E457A3B47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6E8011-17E1-C010-332B-3E9FBF38FB3A}"/>
              </a:ext>
            </a:extLst>
          </p:cNvPr>
          <p:cNvSpPr>
            <a:spLocks noGrp="1" noRot="1" noChangeAspect="1"/>
          </p:cNvSpPr>
          <p:nvPr>
            <p:ph type="sldImg"/>
          </p:nvPr>
        </p:nvSpPr>
        <p:spPr>
          <a:xfrm>
            <a:off x="1181100" y="696913"/>
            <a:ext cx="4648200" cy="3486150"/>
          </a:xfrm>
        </p:spPr>
        <p:txBody>
          <a:bodyPr/>
          <a:lstStyle/>
          <a:p>
            <a:endParaRPr lang="en-US" dirty="0"/>
          </a:p>
        </p:txBody>
      </p:sp>
      <p:sp>
        <p:nvSpPr>
          <p:cNvPr id="3" name="Notes Placeholder 2">
            <a:extLst>
              <a:ext uri="{FF2B5EF4-FFF2-40B4-BE49-F238E27FC236}">
                <a16:creationId xmlns:a16="http://schemas.microsoft.com/office/drawing/2014/main" id="{CF165D05-0D33-9FB8-A5EA-B8FF389F393E}"/>
              </a:ext>
            </a:extLst>
          </p:cNvPr>
          <p:cNvSpPr>
            <a:spLocks noGrp="1"/>
          </p:cNvSpPr>
          <p:nvPr>
            <p:ph type="body" idx="1"/>
          </p:nvPr>
        </p:nvSpPr>
        <p:spPr/>
        <p:txBody>
          <a:bodyPr>
            <a:normAutofit/>
          </a:bodyPr>
          <a:lstStyle/>
          <a:p>
            <a:endParaRPr lang="en-US" sz="1200" b="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A99A26D8-5E20-C43B-4A2A-33B01E6449D8}"/>
              </a:ext>
            </a:extLst>
          </p:cNvPr>
          <p:cNvSpPr>
            <a:spLocks noGrp="1"/>
          </p:cNvSpPr>
          <p:nvPr>
            <p:ph type="sldNum" sz="quarter" idx="5"/>
          </p:nvPr>
        </p:nvSpPr>
        <p:spPr/>
        <p:txBody>
          <a:bodyPr/>
          <a:lstStyle/>
          <a:p>
            <a:pPr>
              <a:defRPr/>
            </a:pPr>
            <a:fld id="{FB26FE64-C7E4-4430-ABB6-896B2CC5B554}" type="slidenum">
              <a:rPr lang="en-US" smtClean="0"/>
              <a:pPr>
                <a:defRPr/>
              </a:pPr>
              <a:t>16</a:t>
            </a:fld>
            <a:endParaRPr lang="en-US" dirty="0"/>
          </a:p>
        </p:txBody>
      </p:sp>
    </p:spTree>
    <p:extLst>
      <p:ext uri="{BB962C8B-B14F-4D97-AF65-F5344CB8AC3E}">
        <p14:creationId xmlns:p14="http://schemas.microsoft.com/office/powerpoint/2010/main" val="3746207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43A5A-327F-A893-142C-531C6CD2E3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BA1AE-E4BE-D01F-91AC-140A2025709A}"/>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FE36FD71-B28F-B69D-7307-26B3D2CC96A2}"/>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altLang="zh-CN" sz="1200" dirty="0"/>
          </a:p>
        </p:txBody>
      </p:sp>
      <p:sp>
        <p:nvSpPr>
          <p:cNvPr id="4" name="Slide Number Placeholder 3">
            <a:extLst>
              <a:ext uri="{FF2B5EF4-FFF2-40B4-BE49-F238E27FC236}">
                <a16:creationId xmlns:a16="http://schemas.microsoft.com/office/drawing/2014/main" id="{841DB791-4013-9B8B-BC86-5A8691905748}"/>
              </a:ext>
            </a:extLst>
          </p:cNvPr>
          <p:cNvSpPr>
            <a:spLocks noGrp="1"/>
          </p:cNvSpPr>
          <p:nvPr>
            <p:ph type="sldNum" sz="quarter" idx="5"/>
          </p:nvPr>
        </p:nvSpPr>
        <p:spPr/>
        <p:txBody>
          <a:bodyPr/>
          <a:lstStyle/>
          <a:p>
            <a:pPr>
              <a:defRPr/>
            </a:pPr>
            <a:fld id="{FB26FE64-C7E4-4430-ABB6-896B2CC5B554}" type="slidenum">
              <a:rPr lang="en-US" smtClean="0"/>
              <a:pPr>
                <a:defRPr/>
              </a:pPr>
              <a:t>2</a:t>
            </a:fld>
            <a:endParaRPr lang="en-US" dirty="0"/>
          </a:p>
        </p:txBody>
      </p:sp>
    </p:spTree>
    <p:extLst>
      <p:ext uri="{BB962C8B-B14F-4D97-AF65-F5344CB8AC3E}">
        <p14:creationId xmlns:p14="http://schemas.microsoft.com/office/powerpoint/2010/main" val="2848801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7250E-CFE7-A78A-C67A-8A45556845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FBE1BA-C222-476C-1DDE-C4923D35B4FE}"/>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0DAB8497-EC62-3E1E-12AC-94B16D884CB1}"/>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C935517A-FEA6-5614-CDAD-843A41CBE299}"/>
              </a:ext>
            </a:extLst>
          </p:cNvPr>
          <p:cNvSpPr>
            <a:spLocks noGrp="1"/>
          </p:cNvSpPr>
          <p:nvPr>
            <p:ph type="sldNum" sz="quarter" idx="5"/>
          </p:nvPr>
        </p:nvSpPr>
        <p:spPr/>
        <p:txBody>
          <a:bodyPr/>
          <a:lstStyle/>
          <a:p>
            <a:pPr>
              <a:defRPr/>
            </a:pPr>
            <a:fld id="{FB26FE64-C7E4-4430-ABB6-896B2CC5B554}" type="slidenum">
              <a:rPr lang="en-US" smtClean="0"/>
              <a:pPr>
                <a:defRPr/>
              </a:pPr>
              <a:t>3</a:t>
            </a:fld>
            <a:endParaRPr lang="en-US" dirty="0"/>
          </a:p>
        </p:txBody>
      </p:sp>
    </p:spTree>
    <p:extLst>
      <p:ext uri="{BB962C8B-B14F-4D97-AF65-F5344CB8AC3E}">
        <p14:creationId xmlns:p14="http://schemas.microsoft.com/office/powerpoint/2010/main" val="28688157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normAutofit/>
          </a:bodyPr>
          <a:lstStyle/>
          <a:p>
            <a:pPr marL="0" indent="0">
              <a:buFontTx/>
              <a:buNone/>
            </a:pPr>
            <a:endParaRPr lang="en-US" i="0" dirty="0"/>
          </a:p>
        </p:txBody>
      </p:sp>
      <p:sp>
        <p:nvSpPr>
          <p:cNvPr id="4" name="Slide Number Placeholder 3"/>
          <p:cNvSpPr>
            <a:spLocks noGrp="1"/>
          </p:cNvSpPr>
          <p:nvPr>
            <p:ph type="sldNum" sz="quarter" idx="5"/>
          </p:nvPr>
        </p:nvSpPr>
        <p:spPr/>
        <p:txBody>
          <a:bodyPr/>
          <a:lstStyle/>
          <a:p>
            <a:pPr>
              <a:defRPr/>
            </a:pPr>
            <a:fld id="{FB26FE64-C7E4-4430-ABB6-896B2CC5B554}" type="slidenum">
              <a:rPr lang="en-US" smtClean="0"/>
              <a:pPr>
                <a:defRPr/>
              </a:pPr>
              <a:t>4</a:t>
            </a:fld>
            <a:endParaRPr lang="en-US" dirty="0"/>
          </a:p>
        </p:txBody>
      </p:sp>
    </p:spTree>
    <p:extLst>
      <p:ext uri="{BB962C8B-B14F-4D97-AF65-F5344CB8AC3E}">
        <p14:creationId xmlns:p14="http://schemas.microsoft.com/office/powerpoint/2010/main" val="16426890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6468E-93B2-50A4-0AE4-5B6B6E9AA8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3E625F-3AE8-CAFC-A956-BCE0403EE89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D9823456-BB96-A672-B4AC-299FCEA6E168}"/>
              </a:ext>
            </a:extLst>
          </p:cNvPr>
          <p:cNvSpPr>
            <a:spLocks noGrp="1"/>
          </p:cNvSpPr>
          <p:nvPr>
            <p:ph type="body" idx="1"/>
          </p:nvPr>
        </p:nvSpPr>
        <p:spPr/>
        <p:txBody>
          <a:bodyPr>
            <a:normAutofit/>
          </a:bodyPr>
          <a:lstStyle/>
          <a:p>
            <a:pPr>
              <a:spcAft>
                <a:spcPts val="0"/>
              </a:spcAft>
            </a:pPr>
            <a:endParaRPr lang="en-US" dirty="0"/>
          </a:p>
        </p:txBody>
      </p:sp>
      <p:sp>
        <p:nvSpPr>
          <p:cNvPr id="4" name="Slide Number Placeholder 3">
            <a:extLst>
              <a:ext uri="{FF2B5EF4-FFF2-40B4-BE49-F238E27FC236}">
                <a16:creationId xmlns:a16="http://schemas.microsoft.com/office/drawing/2014/main" id="{4B30300D-F11B-2185-1DA7-64970A20BAFA}"/>
              </a:ext>
            </a:extLst>
          </p:cNvPr>
          <p:cNvSpPr>
            <a:spLocks noGrp="1"/>
          </p:cNvSpPr>
          <p:nvPr>
            <p:ph type="sldNum" sz="quarter" idx="5"/>
          </p:nvPr>
        </p:nvSpPr>
        <p:spPr/>
        <p:txBody>
          <a:bodyPr/>
          <a:lstStyle/>
          <a:p>
            <a:pPr>
              <a:defRPr/>
            </a:pPr>
            <a:fld id="{FB26FE64-C7E4-4430-ABB6-896B2CC5B554}" type="slidenum">
              <a:rPr lang="en-US" smtClean="0"/>
              <a:pPr>
                <a:defRPr/>
              </a:pPr>
              <a:t>5</a:t>
            </a:fld>
            <a:endParaRPr lang="en-US" dirty="0"/>
          </a:p>
        </p:txBody>
      </p:sp>
    </p:spTree>
    <p:extLst>
      <p:ext uri="{BB962C8B-B14F-4D97-AF65-F5344CB8AC3E}">
        <p14:creationId xmlns:p14="http://schemas.microsoft.com/office/powerpoint/2010/main" val="3716269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9E53D-4BCE-916F-28DE-687021906DE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9FF7D7-9B0D-EA1A-389B-40081D88FEAE}"/>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BE4F05D9-6661-1DD5-E721-0326A2EC27ED}"/>
              </a:ext>
            </a:extLst>
          </p:cNvPr>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a:extLst>
              <a:ext uri="{FF2B5EF4-FFF2-40B4-BE49-F238E27FC236}">
                <a16:creationId xmlns:a16="http://schemas.microsoft.com/office/drawing/2014/main" id="{B63246B9-A3D5-54C9-8692-4D6CCCD5E3CA}"/>
              </a:ext>
            </a:extLst>
          </p:cNvPr>
          <p:cNvSpPr>
            <a:spLocks noGrp="1"/>
          </p:cNvSpPr>
          <p:nvPr>
            <p:ph type="sldNum" sz="quarter" idx="5"/>
          </p:nvPr>
        </p:nvSpPr>
        <p:spPr/>
        <p:txBody>
          <a:bodyPr/>
          <a:lstStyle/>
          <a:p>
            <a:pPr>
              <a:defRPr/>
            </a:pPr>
            <a:fld id="{FB26FE64-C7E4-4430-ABB6-896B2CC5B554}" type="slidenum">
              <a:rPr lang="en-US" smtClean="0"/>
              <a:pPr>
                <a:defRPr/>
              </a:pPr>
              <a:t>6</a:t>
            </a:fld>
            <a:endParaRPr lang="en-US" dirty="0"/>
          </a:p>
        </p:txBody>
      </p:sp>
    </p:spTree>
    <p:extLst>
      <p:ext uri="{BB962C8B-B14F-4D97-AF65-F5344CB8AC3E}">
        <p14:creationId xmlns:p14="http://schemas.microsoft.com/office/powerpoint/2010/main" val="636373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A3F4D-3E01-EF30-DDB9-F40ABCCB2B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32E8F5-71F6-2450-F0EA-CB6B3BCB6C3A}"/>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511853E0-EE0E-0C9D-F2BA-847BA4D084F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68C292-53F8-7658-2F86-0D17C6951090}"/>
              </a:ext>
            </a:extLst>
          </p:cNvPr>
          <p:cNvSpPr>
            <a:spLocks noGrp="1"/>
          </p:cNvSpPr>
          <p:nvPr>
            <p:ph type="sldNum" sz="quarter" idx="5"/>
          </p:nvPr>
        </p:nvSpPr>
        <p:spPr/>
        <p:txBody>
          <a:bodyPr/>
          <a:lstStyle/>
          <a:p>
            <a:pPr>
              <a:defRPr/>
            </a:pPr>
            <a:fld id="{FB26FE64-C7E4-4430-ABB6-896B2CC5B554}" type="slidenum">
              <a:rPr lang="en-US" smtClean="0"/>
              <a:pPr>
                <a:defRPr/>
              </a:pPr>
              <a:t>7</a:t>
            </a:fld>
            <a:endParaRPr lang="en-US" dirty="0"/>
          </a:p>
        </p:txBody>
      </p:sp>
    </p:spTree>
    <p:extLst>
      <p:ext uri="{BB962C8B-B14F-4D97-AF65-F5344CB8AC3E}">
        <p14:creationId xmlns:p14="http://schemas.microsoft.com/office/powerpoint/2010/main" val="41728790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08157-78F0-47EF-5308-8A88BC72BB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9FAFCF-F616-CED6-A7B2-66A47432749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F004F69-C873-3E1F-9B44-4565EDAA4591}"/>
              </a:ext>
            </a:extLst>
          </p:cNvPr>
          <p:cNvSpPr>
            <a:spLocks noGrp="1"/>
          </p:cNvSpPr>
          <p:nvPr>
            <p:ph type="body" idx="1"/>
          </p:nvPr>
        </p:nvSpPr>
        <p:spPr>
          <a:xfrm>
            <a:off x="360947" y="4416425"/>
            <a:ext cx="6424864" cy="4667417"/>
          </a:xfrm>
        </p:spPr>
        <p:txBody>
          <a:bodyPr>
            <a:normAutofit/>
          </a:bodyPr>
          <a:lstStyle/>
          <a:p>
            <a:endParaRPr lang="en-US" sz="1200" b="0" i="0" kern="1200" dirty="0">
              <a:solidFill>
                <a:schemeClr val="tx1"/>
              </a:solidFill>
              <a:effectLst/>
              <a:latin typeface="+mn-lt"/>
              <a:ea typeface="+mn-ea"/>
              <a:cs typeface="+mn-cs"/>
            </a:endParaRPr>
          </a:p>
        </p:txBody>
      </p:sp>
      <p:sp>
        <p:nvSpPr>
          <p:cNvPr id="4" name="Slide Number Placeholder 3">
            <a:extLst>
              <a:ext uri="{FF2B5EF4-FFF2-40B4-BE49-F238E27FC236}">
                <a16:creationId xmlns:a16="http://schemas.microsoft.com/office/drawing/2014/main" id="{2DFEE66F-B260-FDE1-6626-54D94E859F35}"/>
              </a:ext>
            </a:extLst>
          </p:cNvPr>
          <p:cNvSpPr>
            <a:spLocks noGrp="1"/>
          </p:cNvSpPr>
          <p:nvPr>
            <p:ph type="sldNum" sz="quarter" idx="5"/>
          </p:nvPr>
        </p:nvSpPr>
        <p:spPr/>
        <p:txBody>
          <a:bodyPr/>
          <a:lstStyle/>
          <a:p>
            <a:pPr>
              <a:defRPr/>
            </a:pPr>
            <a:fld id="{FB26FE64-C7E4-4430-ABB6-896B2CC5B554}" type="slidenum">
              <a:rPr lang="en-US" smtClean="0"/>
              <a:pPr>
                <a:defRPr/>
              </a:pPr>
              <a:t>8</a:t>
            </a:fld>
            <a:endParaRPr lang="en-US" dirty="0"/>
          </a:p>
        </p:txBody>
      </p:sp>
    </p:spTree>
    <p:extLst>
      <p:ext uri="{BB962C8B-B14F-4D97-AF65-F5344CB8AC3E}">
        <p14:creationId xmlns:p14="http://schemas.microsoft.com/office/powerpoint/2010/main" val="2738866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C1655-0C67-65EF-553E-A8AED4D990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49ABB6-09D6-25F7-D7C3-273048BFAEFE}"/>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40F83E9-4504-8D93-8D53-CB1EBE2DD2A4}"/>
              </a:ext>
            </a:extLst>
          </p:cNvPr>
          <p:cNvSpPr>
            <a:spLocks noGrp="1"/>
          </p:cNvSpPr>
          <p:nvPr>
            <p:ph type="body" idx="1"/>
          </p:nvPr>
        </p:nvSpPr>
        <p:spPr>
          <a:xfrm>
            <a:off x="264694" y="4416425"/>
            <a:ext cx="6653463" cy="4879975"/>
          </a:xfrm>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dirty="0"/>
          </a:p>
        </p:txBody>
      </p:sp>
      <p:sp>
        <p:nvSpPr>
          <p:cNvPr id="4" name="Slide Number Placeholder 3">
            <a:extLst>
              <a:ext uri="{FF2B5EF4-FFF2-40B4-BE49-F238E27FC236}">
                <a16:creationId xmlns:a16="http://schemas.microsoft.com/office/drawing/2014/main" id="{77BA940E-81E2-0857-AE26-1CEA97DE84ED}"/>
              </a:ext>
            </a:extLst>
          </p:cNvPr>
          <p:cNvSpPr>
            <a:spLocks noGrp="1"/>
          </p:cNvSpPr>
          <p:nvPr>
            <p:ph type="sldNum" sz="quarter" idx="5"/>
          </p:nvPr>
        </p:nvSpPr>
        <p:spPr/>
        <p:txBody>
          <a:bodyPr/>
          <a:lstStyle/>
          <a:p>
            <a:pPr>
              <a:defRPr/>
            </a:pPr>
            <a:fld id="{FB26FE64-C7E4-4430-ABB6-896B2CC5B554}" type="slidenum">
              <a:rPr lang="en-US" smtClean="0"/>
              <a:pPr>
                <a:defRPr/>
              </a:pPr>
              <a:t>9</a:t>
            </a:fld>
            <a:endParaRPr lang="en-US" dirty="0"/>
          </a:p>
        </p:txBody>
      </p:sp>
    </p:spTree>
    <p:extLst>
      <p:ext uri="{BB962C8B-B14F-4D97-AF65-F5344CB8AC3E}">
        <p14:creationId xmlns:p14="http://schemas.microsoft.com/office/powerpoint/2010/main" val="9591137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4_Title Slide">
    <p:spTree>
      <p:nvGrpSpPr>
        <p:cNvPr id="1" name=""/>
        <p:cNvGrpSpPr/>
        <p:nvPr/>
      </p:nvGrpSpPr>
      <p:grpSpPr>
        <a:xfrm>
          <a:off x="0" y="0"/>
          <a:ext cx="0" cy="0"/>
          <a:chOff x="0" y="0"/>
          <a:chExt cx="0" cy="0"/>
        </a:xfrm>
      </p:grpSpPr>
      <p:sp>
        <p:nvSpPr>
          <p:cNvPr id="5" name="Rectangle 6"/>
          <p:cNvSpPr/>
          <p:nvPr userDrawn="1"/>
        </p:nvSpPr>
        <p:spPr>
          <a:xfrm>
            <a:off x="0" y="0"/>
            <a:ext cx="9144000" cy="20701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solidFill>
                <a:schemeClr val="tx2"/>
              </a:solidFill>
              <a:latin typeface="Lucida Sans" pitchFamily="34" charset="0"/>
              <a:cs typeface="Lucida Sans" pitchFamily="34" charset="0"/>
            </a:endParaRPr>
          </a:p>
        </p:txBody>
      </p:sp>
      <p:sp>
        <p:nvSpPr>
          <p:cNvPr id="6" name="TextBox 7"/>
          <p:cNvSpPr txBox="1"/>
          <p:nvPr userDrawn="1"/>
        </p:nvSpPr>
        <p:spPr>
          <a:xfrm>
            <a:off x="1806576" y="1563688"/>
            <a:ext cx="5530851" cy="369332"/>
          </a:xfrm>
          <a:prstGeom prst="rect">
            <a:avLst/>
          </a:prstGeom>
          <a:noFill/>
        </p:spPr>
        <p:txBody>
          <a:bodyPr>
            <a:spAutoFit/>
          </a:bodyPr>
          <a:lstStyle/>
          <a:p>
            <a:pPr algn="ctr">
              <a:defRPr/>
            </a:pPr>
            <a:r>
              <a:rPr lang="en-CA" b="1" dirty="0">
                <a:solidFill>
                  <a:schemeClr val="bg1"/>
                </a:solidFill>
                <a:latin typeface="Book Antiqua" pitchFamily="18" charset="0"/>
              </a:rPr>
              <a:t>London Economics International LLC</a:t>
            </a:r>
          </a:p>
        </p:txBody>
      </p:sp>
      <p:pic>
        <p:nvPicPr>
          <p:cNvPr id="7" name="Picture 2"/>
          <p:cNvPicPr>
            <a:picLocks noChangeAspect="1" noChangeArrowheads="1"/>
          </p:cNvPicPr>
          <p:nvPr userDrawn="1"/>
        </p:nvPicPr>
        <p:blipFill>
          <a:blip r:embed="rId2"/>
          <a:srcRect r="346"/>
          <a:stretch>
            <a:fillRect/>
          </a:stretch>
        </p:blipFill>
        <p:spPr bwMode="auto">
          <a:xfrm>
            <a:off x="4092575" y="119063"/>
            <a:ext cx="925513" cy="1371600"/>
          </a:xfrm>
          <a:prstGeom prst="rect">
            <a:avLst/>
          </a:prstGeom>
          <a:noFill/>
          <a:ln w="9525">
            <a:noFill/>
            <a:miter lim="800000"/>
            <a:headEnd/>
            <a:tailEnd/>
          </a:ln>
        </p:spPr>
      </p:pic>
      <p:sp>
        <p:nvSpPr>
          <p:cNvPr id="2" name="Title 1"/>
          <p:cNvSpPr>
            <a:spLocks noGrp="1"/>
          </p:cNvSpPr>
          <p:nvPr>
            <p:ph type="ctrTitle"/>
          </p:nvPr>
        </p:nvSpPr>
        <p:spPr>
          <a:xfrm>
            <a:off x="885825" y="2490991"/>
            <a:ext cx="7315200" cy="1143000"/>
          </a:xfrm>
          <a:prstGeom prst="rect">
            <a:avLst/>
          </a:prstGeom>
        </p:spPr>
        <p:txBody>
          <a:bodyPr/>
          <a:lstStyle>
            <a:lvl1pPr>
              <a:defRPr sz="2400" b="1">
                <a:solidFill>
                  <a:schemeClr val="tx2"/>
                </a:solidFill>
                <a:latin typeface="Lucida Sans" pitchFamily="34" charset="0"/>
                <a:cs typeface="Lucida Sans" pitchFamily="34" charset="0"/>
              </a:defRPr>
            </a:lvl1pPr>
          </a:lstStyle>
          <a:p>
            <a:r>
              <a:rPr lang="en-US" dirty="0"/>
              <a:t>Click to edit Master title style</a:t>
            </a:r>
          </a:p>
        </p:txBody>
      </p:sp>
      <p:sp>
        <p:nvSpPr>
          <p:cNvPr id="3" name="Subtitle 2"/>
          <p:cNvSpPr>
            <a:spLocks noGrp="1"/>
          </p:cNvSpPr>
          <p:nvPr>
            <p:ph type="subTitle" idx="1"/>
          </p:nvPr>
        </p:nvSpPr>
        <p:spPr>
          <a:xfrm>
            <a:off x="914400" y="4160178"/>
            <a:ext cx="7315200" cy="969275"/>
          </a:xfrm>
          <a:prstGeom prst="rect">
            <a:avLst/>
          </a:prstGeom>
        </p:spPr>
        <p:txBody>
          <a:bodyPr anchor="b"/>
          <a:lstStyle>
            <a:lvl1pPr marL="0" indent="0" algn="ctr">
              <a:buNone/>
              <a:defRPr sz="1600">
                <a:solidFill>
                  <a:schemeClr val="tx2"/>
                </a:solidFill>
                <a:latin typeface="Lucida Sans" pitchFamily="34" charset="0"/>
                <a:cs typeface="Lucida Sans" pitchFamily="34" charset="0"/>
              </a:defRPr>
            </a:lvl1pPr>
            <a:lvl2pPr marL="457198" indent="0" algn="ctr">
              <a:buNone/>
              <a:defRPr>
                <a:solidFill>
                  <a:schemeClr val="tx1">
                    <a:tint val="75000"/>
                  </a:schemeClr>
                </a:solidFill>
              </a:defRPr>
            </a:lvl2pPr>
            <a:lvl3pPr marL="914396" indent="0" algn="ctr">
              <a:buNone/>
              <a:defRPr>
                <a:solidFill>
                  <a:schemeClr val="tx1">
                    <a:tint val="75000"/>
                  </a:schemeClr>
                </a:solidFill>
              </a:defRPr>
            </a:lvl3pPr>
            <a:lvl4pPr marL="1371595" indent="0" algn="ctr">
              <a:buNone/>
              <a:defRPr>
                <a:solidFill>
                  <a:schemeClr val="tx1">
                    <a:tint val="75000"/>
                  </a:schemeClr>
                </a:solidFill>
              </a:defRPr>
            </a:lvl4pPr>
            <a:lvl5pPr marL="1828793" indent="0" algn="ctr">
              <a:buNone/>
              <a:defRPr>
                <a:solidFill>
                  <a:schemeClr val="tx1">
                    <a:tint val="75000"/>
                  </a:schemeClr>
                </a:solidFill>
              </a:defRPr>
            </a:lvl5pPr>
            <a:lvl6pPr marL="2285991" indent="0" algn="ctr">
              <a:buNone/>
              <a:defRPr>
                <a:solidFill>
                  <a:schemeClr val="tx1">
                    <a:tint val="75000"/>
                  </a:schemeClr>
                </a:solidFill>
              </a:defRPr>
            </a:lvl6pPr>
            <a:lvl7pPr marL="2743189" indent="0" algn="ctr">
              <a:buNone/>
              <a:defRPr>
                <a:solidFill>
                  <a:schemeClr val="tx1">
                    <a:tint val="75000"/>
                  </a:schemeClr>
                </a:solidFill>
              </a:defRPr>
            </a:lvl7pPr>
            <a:lvl8pPr marL="3200388" indent="0" algn="ctr">
              <a:buNone/>
              <a:defRPr>
                <a:solidFill>
                  <a:schemeClr val="tx1">
                    <a:tint val="75000"/>
                  </a:schemeClr>
                </a:solidFill>
              </a:defRPr>
            </a:lvl8pPr>
            <a:lvl9pPr marL="3657586" indent="0" algn="ctr">
              <a:buNone/>
              <a:defRPr>
                <a:solidFill>
                  <a:schemeClr val="tx1">
                    <a:tint val="75000"/>
                  </a:schemeClr>
                </a:solidFill>
              </a:defRPr>
            </a:lvl9pPr>
          </a:lstStyle>
          <a:p>
            <a:r>
              <a:rPr lang="en-US" dirty="0"/>
              <a:t>Click to edit Master subtitle style</a:t>
            </a:r>
          </a:p>
        </p:txBody>
      </p:sp>
      <p:sp>
        <p:nvSpPr>
          <p:cNvPr id="22" name="Text Placeholder 21"/>
          <p:cNvSpPr>
            <a:spLocks noGrp="1"/>
          </p:cNvSpPr>
          <p:nvPr>
            <p:ph type="body" sz="quarter" idx="10"/>
          </p:nvPr>
        </p:nvSpPr>
        <p:spPr>
          <a:xfrm>
            <a:off x="6492251" y="6018120"/>
            <a:ext cx="2574940" cy="729170"/>
          </a:xfrm>
          <a:prstGeom prst="rect">
            <a:avLst/>
          </a:prstGeom>
        </p:spPr>
        <p:txBody>
          <a:bodyPr anchor="b"/>
          <a:lstStyle>
            <a:lvl1pPr algn="r">
              <a:buFontTx/>
              <a:buNone/>
              <a:defRPr sz="1200" b="0">
                <a:solidFill>
                  <a:schemeClr val="tx2"/>
                </a:solidFill>
                <a:latin typeface="Lucida Sans" pitchFamily="34" charset="0"/>
                <a:cs typeface="Lucida Sans" pitchFamily="34" charset="0"/>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7" name="Text Placeholder 31"/>
          <p:cNvSpPr>
            <a:spLocks noGrp="1"/>
          </p:cNvSpPr>
          <p:nvPr>
            <p:ph type="body" sz="quarter" idx="10"/>
          </p:nvPr>
        </p:nvSpPr>
        <p:spPr>
          <a:xfrm>
            <a:off x="777240" y="0"/>
            <a:ext cx="5029200" cy="228600"/>
          </a:xfrm>
          <a:prstGeom prst="rect">
            <a:avLst/>
          </a:prstGeom>
          <a:noFill/>
        </p:spPr>
        <p:txBody>
          <a:bodyPr wrap="none" lIns="91440" tIns="0" rIns="45720" bIns="0" anchor="ctr">
            <a:noAutofit/>
          </a:bodyPr>
          <a:lstStyle>
            <a:lvl1pPr algn="l">
              <a:buNone/>
              <a:defRPr sz="1000" b="1">
                <a:solidFill>
                  <a:schemeClr val="tx2"/>
                </a:solidFill>
                <a:latin typeface="Lucida Sans" pitchFamily="34" charset="0"/>
                <a:cs typeface="Lucida Sans"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3" name="Slide Number Placeholder 6"/>
          <p:cNvSpPr>
            <a:spLocks noGrp="1"/>
          </p:cNvSpPr>
          <p:nvPr>
            <p:ph type="sldNum" sz="quarter" idx="11"/>
          </p:nvPr>
        </p:nvSpPr>
        <p:spPr/>
        <p:txBody>
          <a:bodyPr/>
          <a:lstStyle>
            <a:lvl1pPr>
              <a:defRPr/>
            </a:lvl1pPr>
          </a:lstStyle>
          <a:p>
            <a:pPr>
              <a:defRPr/>
            </a:pPr>
            <a:fld id="{2062F009-8F2E-482D-9870-D0BE7F899451}"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3" name="Title 1"/>
          <p:cNvSpPr>
            <a:spLocks noGrp="1"/>
          </p:cNvSpPr>
          <p:nvPr>
            <p:ph type="title"/>
          </p:nvPr>
        </p:nvSpPr>
        <p:spPr>
          <a:xfrm>
            <a:off x="777240" y="228600"/>
            <a:ext cx="8366760" cy="914400"/>
          </a:xfrm>
          <a:prstGeom prst="rect">
            <a:avLst/>
          </a:prstGeom>
          <a:noFill/>
          <a:ln>
            <a:noFill/>
          </a:ln>
        </p:spPr>
        <p:txBody>
          <a:bodyPr lIns="91440" tIns="91440" rIns="182880" bIns="109728" anchor="ctr">
            <a:normAutofit/>
          </a:bodyPr>
          <a:lstStyle>
            <a:lvl1pPr algn="l">
              <a:defRPr sz="2000" b="1">
                <a:solidFill>
                  <a:schemeClr val="bg1"/>
                </a:solidFill>
                <a:latin typeface="Lucida Sans" pitchFamily="34" charset="0"/>
                <a:cs typeface="Lucida Sans" pitchFamily="34" charset="0"/>
              </a:defRPr>
            </a:lvl1pPr>
          </a:lstStyle>
          <a:p>
            <a:r>
              <a:rPr lang="en-US" dirty="0"/>
              <a:t>Click to edit Master title style</a:t>
            </a:r>
          </a:p>
        </p:txBody>
      </p:sp>
      <p:sp>
        <p:nvSpPr>
          <p:cNvPr id="7" name="Text Placeholder 31"/>
          <p:cNvSpPr>
            <a:spLocks noGrp="1"/>
          </p:cNvSpPr>
          <p:nvPr>
            <p:ph type="body" sz="quarter" idx="10"/>
          </p:nvPr>
        </p:nvSpPr>
        <p:spPr>
          <a:xfrm>
            <a:off x="777240" y="0"/>
            <a:ext cx="5486400" cy="228600"/>
          </a:xfrm>
          <a:prstGeom prst="rect">
            <a:avLst/>
          </a:prstGeom>
          <a:noFill/>
        </p:spPr>
        <p:txBody>
          <a:bodyPr wrap="none" lIns="91440" tIns="0" rIns="45720" bIns="0" anchor="ctr">
            <a:noAutofit/>
          </a:bodyPr>
          <a:lstStyle>
            <a:lvl1pPr algn="l">
              <a:buNone/>
              <a:defRPr sz="1000" b="1">
                <a:solidFill>
                  <a:schemeClr val="tx2"/>
                </a:solidFill>
                <a:latin typeface="Lucida Sans" pitchFamily="34" charset="0"/>
                <a:cs typeface="Lucida Sans"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4" name="Slide Number Placeholder 6"/>
          <p:cNvSpPr>
            <a:spLocks noGrp="1"/>
          </p:cNvSpPr>
          <p:nvPr>
            <p:ph type="sldNum" sz="quarter" idx="11"/>
          </p:nvPr>
        </p:nvSpPr>
        <p:spPr/>
        <p:txBody>
          <a:bodyPr/>
          <a:lstStyle>
            <a:lvl1pPr>
              <a:defRPr/>
            </a:lvl1pPr>
          </a:lstStyle>
          <a:p>
            <a:pPr>
              <a:defRPr/>
            </a:pPr>
            <a:fld id="{AC606ADE-C15B-4844-802E-BB44F787C60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ngle Text">
    <p:spTree>
      <p:nvGrpSpPr>
        <p:cNvPr id="1" name=""/>
        <p:cNvGrpSpPr/>
        <p:nvPr/>
      </p:nvGrpSpPr>
      <p:grpSpPr>
        <a:xfrm>
          <a:off x="0" y="0"/>
          <a:ext cx="0" cy="0"/>
          <a:chOff x="0" y="0"/>
          <a:chExt cx="0" cy="0"/>
        </a:xfrm>
      </p:grpSpPr>
      <p:sp>
        <p:nvSpPr>
          <p:cNvPr id="37" name="Text Placeholder 36"/>
          <p:cNvSpPr>
            <a:spLocks noGrp="1"/>
          </p:cNvSpPr>
          <p:nvPr>
            <p:ph type="body" sz="quarter" idx="11"/>
          </p:nvPr>
        </p:nvSpPr>
        <p:spPr>
          <a:xfrm>
            <a:off x="228600" y="1280160"/>
            <a:ext cx="8686800" cy="5486400"/>
          </a:xfrm>
          <a:prstGeom prst="rect">
            <a:avLst/>
          </a:prstGeom>
        </p:spPr>
        <p:txBody>
          <a:bodyPr/>
          <a:lstStyle>
            <a:lvl1pPr marL="228599" indent="-228599">
              <a:lnSpc>
                <a:spcPct val="100000"/>
              </a:lnSpc>
              <a:spcBef>
                <a:spcPts val="1200"/>
              </a:spcBef>
              <a:buSzPct val="85000"/>
              <a:buFont typeface="Book Antiqua" pitchFamily="18" charset="0"/>
              <a:buChar char="►"/>
              <a:defRPr sz="1400" b="1">
                <a:solidFill>
                  <a:schemeClr val="tx2"/>
                </a:solidFill>
                <a:latin typeface="Lucida Sans" pitchFamily="34" charset="0"/>
                <a:cs typeface="Lucida Sans" pitchFamily="34" charset="0"/>
              </a:defRPr>
            </a:lvl1pPr>
            <a:lvl2pPr marL="457198" indent="-228599">
              <a:lnSpc>
                <a:spcPct val="100000"/>
              </a:lnSpc>
              <a:spcBef>
                <a:spcPts val="600"/>
              </a:spcBef>
              <a:buFont typeface="Wingdings" pitchFamily="2" charset="2"/>
              <a:buChar char="§"/>
              <a:defRPr sz="1200">
                <a:solidFill>
                  <a:schemeClr val="tx2"/>
                </a:solidFill>
                <a:latin typeface="Lucida Sans" pitchFamily="34" charset="0"/>
                <a:cs typeface="Lucida Sans" pitchFamily="34" charset="0"/>
              </a:defRPr>
            </a:lvl2pPr>
            <a:lvl3pPr marL="685797">
              <a:lnSpc>
                <a:spcPct val="100000"/>
              </a:lnSpc>
              <a:spcBef>
                <a:spcPts val="600"/>
              </a:spcBef>
              <a:buFont typeface="Book Antiqua" pitchFamily="18" charset="0"/>
              <a:buChar char="─"/>
              <a:defRPr sz="1100">
                <a:solidFill>
                  <a:schemeClr val="tx2"/>
                </a:solidFill>
                <a:latin typeface="Lucida Sans" pitchFamily="34" charset="0"/>
                <a:cs typeface="Lucida Sans" pitchFamily="34" charset="0"/>
              </a:defRPr>
            </a:lvl3pPr>
            <a:lvl4pPr marL="914396">
              <a:lnSpc>
                <a:spcPct val="100000"/>
              </a:lnSpc>
              <a:spcBef>
                <a:spcPts val="600"/>
              </a:spcBef>
              <a:buFont typeface="Arial" pitchFamily="34" charset="0"/>
              <a:buChar char="•"/>
              <a:defRPr sz="1000">
                <a:solidFill>
                  <a:schemeClr val="tx2"/>
                </a:solidFill>
                <a:latin typeface="Lucida Sans" pitchFamily="34" charset="0"/>
                <a:cs typeface="Lucida Sans" pitchFamily="34" charset="0"/>
              </a:defRPr>
            </a:lvl4pPr>
            <a:lvl5pPr>
              <a:spcBef>
                <a:spcPts val="600"/>
              </a:spcBef>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2" name="Text Placeholder 31"/>
          <p:cNvSpPr>
            <a:spLocks noGrp="1"/>
          </p:cNvSpPr>
          <p:nvPr>
            <p:ph type="body" sz="quarter" idx="10"/>
          </p:nvPr>
        </p:nvSpPr>
        <p:spPr>
          <a:xfrm>
            <a:off x="777240" y="0"/>
            <a:ext cx="5486400" cy="228600"/>
          </a:xfrm>
          <a:prstGeom prst="rect">
            <a:avLst/>
          </a:prstGeom>
          <a:noFill/>
        </p:spPr>
        <p:txBody>
          <a:bodyPr wrap="none" lIns="91440" tIns="0" rIns="45720" bIns="0" anchor="ctr">
            <a:noAutofit/>
          </a:bodyPr>
          <a:lstStyle>
            <a:lvl1pPr algn="l">
              <a:buNone/>
              <a:defRPr sz="1000" b="1">
                <a:solidFill>
                  <a:schemeClr val="tx2"/>
                </a:solidFill>
                <a:latin typeface="Lucida Sans" pitchFamily="34" charset="0"/>
                <a:cs typeface="Lucida Sans"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13" name="Title 1"/>
          <p:cNvSpPr>
            <a:spLocks noGrp="1"/>
          </p:cNvSpPr>
          <p:nvPr>
            <p:ph type="title"/>
          </p:nvPr>
        </p:nvSpPr>
        <p:spPr>
          <a:xfrm>
            <a:off x="777240" y="228600"/>
            <a:ext cx="8366760" cy="914400"/>
          </a:xfrm>
          <a:prstGeom prst="rect">
            <a:avLst/>
          </a:prstGeom>
          <a:noFill/>
          <a:ln>
            <a:noFill/>
          </a:ln>
        </p:spPr>
        <p:txBody>
          <a:bodyPr lIns="91440" tIns="91440" rIns="182880" bIns="109728" anchor="ctr">
            <a:normAutofit/>
          </a:bodyPr>
          <a:lstStyle>
            <a:lvl1pPr algn="l">
              <a:defRPr sz="2000" b="1">
                <a:solidFill>
                  <a:schemeClr val="bg1"/>
                </a:solidFill>
                <a:latin typeface="Lucida Sans" pitchFamily="34" charset="0"/>
                <a:cs typeface="Lucida Sans" pitchFamily="34" charset="0"/>
              </a:defRPr>
            </a:lvl1pPr>
          </a:lstStyle>
          <a:p>
            <a:r>
              <a:rPr lang="en-US" dirty="0"/>
              <a:t>Click to edit Master title style</a:t>
            </a:r>
          </a:p>
        </p:txBody>
      </p:sp>
      <p:sp>
        <p:nvSpPr>
          <p:cNvPr id="5" name="Slide Number Placeholder 6"/>
          <p:cNvSpPr>
            <a:spLocks noGrp="1"/>
          </p:cNvSpPr>
          <p:nvPr>
            <p:ph type="sldNum" sz="quarter" idx="12"/>
          </p:nvPr>
        </p:nvSpPr>
        <p:spPr/>
        <p:txBody>
          <a:bodyPr/>
          <a:lstStyle>
            <a:lvl1pPr>
              <a:defRPr/>
            </a:lvl1pPr>
          </a:lstStyle>
          <a:p>
            <a:pPr>
              <a:defRPr/>
            </a:pPr>
            <a:fld id="{2D62163B-94EF-4556-A1AC-19E952546DA3}"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ouble Horizontal Text">
    <p:spTree>
      <p:nvGrpSpPr>
        <p:cNvPr id="1" name=""/>
        <p:cNvGrpSpPr/>
        <p:nvPr/>
      </p:nvGrpSpPr>
      <p:grpSpPr>
        <a:xfrm>
          <a:off x="0" y="0"/>
          <a:ext cx="0" cy="0"/>
          <a:chOff x="0" y="0"/>
          <a:chExt cx="0" cy="0"/>
        </a:xfrm>
      </p:grpSpPr>
      <p:sp>
        <p:nvSpPr>
          <p:cNvPr id="37" name="Text Placeholder 36"/>
          <p:cNvSpPr>
            <a:spLocks noGrp="1"/>
          </p:cNvSpPr>
          <p:nvPr>
            <p:ph type="body" sz="quarter" idx="11"/>
          </p:nvPr>
        </p:nvSpPr>
        <p:spPr>
          <a:xfrm>
            <a:off x="228600" y="1280160"/>
            <a:ext cx="8686800" cy="2651760"/>
          </a:xfrm>
          <a:prstGeom prst="rect">
            <a:avLst/>
          </a:prstGeom>
        </p:spPr>
        <p:txBody>
          <a:bodyPr/>
          <a:lstStyle>
            <a:lvl1pPr marL="228599" indent="-228599">
              <a:spcBef>
                <a:spcPts val="1200"/>
              </a:spcBef>
              <a:buSzPct val="85000"/>
              <a:buFont typeface="Book Antiqua" pitchFamily="18" charset="0"/>
              <a:buChar char="►"/>
              <a:defRPr sz="1400" b="1">
                <a:solidFill>
                  <a:schemeClr val="tx2"/>
                </a:solidFill>
                <a:latin typeface="Lucida Sans" pitchFamily="34" charset="0"/>
                <a:cs typeface="Lucida Sans" pitchFamily="34" charset="0"/>
              </a:defRPr>
            </a:lvl1pPr>
            <a:lvl2pPr marL="457198" indent="-228599">
              <a:spcBef>
                <a:spcPts val="600"/>
              </a:spcBef>
              <a:buFont typeface="Wingdings" pitchFamily="2" charset="2"/>
              <a:buChar char="§"/>
              <a:defRPr sz="1200">
                <a:solidFill>
                  <a:schemeClr val="tx2"/>
                </a:solidFill>
                <a:latin typeface="Lucida Sans" pitchFamily="34" charset="0"/>
                <a:cs typeface="Lucida Sans" pitchFamily="34" charset="0"/>
              </a:defRPr>
            </a:lvl2pPr>
            <a:lvl3pPr marL="685797" indent="-228599">
              <a:spcBef>
                <a:spcPts val="600"/>
              </a:spcBef>
              <a:buFont typeface="Book Antiqua" pitchFamily="18" charset="0"/>
              <a:buChar char="─"/>
              <a:defRPr sz="1100">
                <a:solidFill>
                  <a:schemeClr val="tx2"/>
                </a:solidFill>
                <a:latin typeface="Lucida Sans" pitchFamily="34" charset="0"/>
                <a:cs typeface="Lucida Sans" pitchFamily="34" charset="0"/>
              </a:defRPr>
            </a:lvl3pPr>
            <a:lvl4pPr marL="914396" indent="-228599">
              <a:spcBef>
                <a:spcPts val="600"/>
              </a:spcBef>
              <a:buFont typeface="Arial" pitchFamily="34" charset="0"/>
              <a:buChar char="•"/>
              <a:defRPr sz="1000">
                <a:solidFill>
                  <a:schemeClr val="tx2"/>
                </a:solidFill>
                <a:latin typeface="Lucida Sans" pitchFamily="34" charset="0"/>
                <a:cs typeface="Lucida Sans" pitchFamily="34" charset="0"/>
              </a:defRPr>
            </a:lvl4pPr>
            <a:lvl5pPr>
              <a:spcBef>
                <a:spcPts val="600"/>
              </a:spcBef>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31" name="Text Placeholder 36"/>
          <p:cNvSpPr>
            <a:spLocks noGrp="1"/>
          </p:cNvSpPr>
          <p:nvPr>
            <p:ph type="body" sz="quarter" idx="12"/>
          </p:nvPr>
        </p:nvSpPr>
        <p:spPr>
          <a:xfrm>
            <a:off x="232235" y="4114800"/>
            <a:ext cx="8686800" cy="2651760"/>
          </a:xfrm>
          <a:prstGeom prst="rect">
            <a:avLst/>
          </a:prstGeom>
        </p:spPr>
        <p:txBody>
          <a:bodyPr/>
          <a:lstStyle>
            <a:lvl1pPr marL="228599" indent="-228599">
              <a:spcBef>
                <a:spcPts val="1200"/>
              </a:spcBef>
              <a:buSzPct val="85000"/>
              <a:buFont typeface="Book Antiqua" pitchFamily="18" charset="0"/>
              <a:buChar char="►"/>
              <a:defRPr sz="1400" b="1">
                <a:solidFill>
                  <a:schemeClr val="tx2"/>
                </a:solidFill>
                <a:latin typeface="Lucida Sans" pitchFamily="34" charset="0"/>
                <a:cs typeface="Lucida Sans" pitchFamily="34" charset="0"/>
              </a:defRPr>
            </a:lvl1pPr>
            <a:lvl2pPr marL="457198" indent="-228599">
              <a:spcBef>
                <a:spcPts val="600"/>
              </a:spcBef>
              <a:buFont typeface="Wingdings" pitchFamily="2" charset="2"/>
              <a:buChar char="§"/>
              <a:defRPr sz="1200">
                <a:solidFill>
                  <a:schemeClr val="tx2"/>
                </a:solidFill>
                <a:latin typeface="Lucida Sans" pitchFamily="34" charset="0"/>
                <a:cs typeface="Lucida Sans" pitchFamily="34" charset="0"/>
              </a:defRPr>
            </a:lvl2pPr>
            <a:lvl3pPr marL="685797" indent="-228599">
              <a:spcBef>
                <a:spcPts val="600"/>
              </a:spcBef>
              <a:buFont typeface="Book Antiqua" pitchFamily="18" charset="0"/>
              <a:buChar char="─"/>
              <a:defRPr sz="1100">
                <a:solidFill>
                  <a:schemeClr val="tx2"/>
                </a:solidFill>
                <a:latin typeface="Lucida Sans" pitchFamily="34" charset="0"/>
                <a:cs typeface="Lucida Sans" pitchFamily="34" charset="0"/>
              </a:defRPr>
            </a:lvl3pPr>
            <a:lvl4pPr marL="914396" indent="-228599">
              <a:spcBef>
                <a:spcPts val="600"/>
              </a:spcBef>
              <a:buFont typeface="Arial" pitchFamily="34" charset="0"/>
              <a:buChar char="•"/>
              <a:defRPr sz="1000">
                <a:solidFill>
                  <a:schemeClr val="tx2"/>
                </a:solidFill>
                <a:latin typeface="Lucida Sans" pitchFamily="34" charset="0"/>
                <a:cs typeface="Lucida Sans" pitchFamily="34" charset="0"/>
              </a:defRPr>
            </a:lvl4pPr>
            <a:lvl5pPr>
              <a:spcBef>
                <a:spcPts val="600"/>
              </a:spcBef>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Text Placeholder 31"/>
          <p:cNvSpPr>
            <a:spLocks noGrp="1"/>
          </p:cNvSpPr>
          <p:nvPr>
            <p:ph type="body" sz="quarter" idx="10"/>
          </p:nvPr>
        </p:nvSpPr>
        <p:spPr>
          <a:xfrm>
            <a:off x="777240" y="0"/>
            <a:ext cx="5486400" cy="228600"/>
          </a:xfrm>
          <a:prstGeom prst="rect">
            <a:avLst/>
          </a:prstGeom>
          <a:noFill/>
        </p:spPr>
        <p:txBody>
          <a:bodyPr wrap="none" lIns="91440" tIns="0" rIns="45720" bIns="0" anchor="ctr">
            <a:noAutofit/>
          </a:bodyPr>
          <a:lstStyle>
            <a:lvl1pPr algn="l">
              <a:buNone/>
              <a:defRPr sz="1000" b="1">
                <a:solidFill>
                  <a:schemeClr val="tx2"/>
                </a:solidFill>
                <a:latin typeface="Lucida Sans" pitchFamily="34" charset="0"/>
                <a:cs typeface="Lucida Sans"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14" name="Title 1"/>
          <p:cNvSpPr>
            <a:spLocks noGrp="1"/>
          </p:cNvSpPr>
          <p:nvPr>
            <p:ph type="title"/>
          </p:nvPr>
        </p:nvSpPr>
        <p:spPr>
          <a:xfrm>
            <a:off x="777240" y="228600"/>
            <a:ext cx="8366760" cy="914400"/>
          </a:xfrm>
          <a:prstGeom prst="rect">
            <a:avLst/>
          </a:prstGeom>
          <a:noFill/>
          <a:ln>
            <a:noFill/>
          </a:ln>
        </p:spPr>
        <p:txBody>
          <a:bodyPr lIns="91440" tIns="91440" rIns="182880" bIns="109728" anchor="ctr">
            <a:normAutofit/>
          </a:bodyPr>
          <a:lstStyle>
            <a:lvl1pPr algn="l">
              <a:defRPr sz="2000" b="1">
                <a:solidFill>
                  <a:schemeClr val="bg1"/>
                </a:solidFill>
                <a:latin typeface="Lucida Sans" pitchFamily="34" charset="0"/>
                <a:cs typeface="Lucida Sans" pitchFamily="34" charset="0"/>
              </a:defRPr>
            </a:lvl1pPr>
          </a:lstStyle>
          <a:p>
            <a:r>
              <a:rPr lang="en-US" dirty="0"/>
              <a:t>Click to edit Master title style</a:t>
            </a:r>
          </a:p>
        </p:txBody>
      </p:sp>
      <p:sp>
        <p:nvSpPr>
          <p:cNvPr id="6" name="Slide Number Placeholder 6"/>
          <p:cNvSpPr>
            <a:spLocks noGrp="1"/>
          </p:cNvSpPr>
          <p:nvPr>
            <p:ph type="sldNum" sz="quarter" idx="13"/>
          </p:nvPr>
        </p:nvSpPr>
        <p:spPr/>
        <p:txBody>
          <a:bodyPr/>
          <a:lstStyle>
            <a:lvl1pPr>
              <a:defRPr/>
            </a:lvl1pPr>
          </a:lstStyle>
          <a:p>
            <a:pPr>
              <a:defRPr/>
            </a:pPr>
            <a:fld id="{C9B602C0-2AD3-401D-AF9E-9AC618A5B47B}"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ouble Vertical Text">
    <p:spTree>
      <p:nvGrpSpPr>
        <p:cNvPr id="1" name=""/>
        <p:cNvGrpSpPr/>
        <p:nvPr/>
      </p:nvGrpSpPr>
      <p:grpSpPr>
        <a:xfrm>
          <a:off x="0" y="0"/>
          <a:ext cx="0" cy="0"/>
          <a:chOff x="0" y="0"/>
          <a:chExt cx="0" cy="0"/>
        </a:xfrm>
      </p:grpSpPr>
      <p:sp>
        <p:nvSpPr>
          <p:cNvPr id="37" name="Text Placeholder 36"/>
          <p:cNvSpPr>
            <a:spLocks noGrp="1"/>
          </p:cNvSpPr>
          <p:nvPr>
            <p:ph type="body" sz="quarter" idx="11"/>
          </p:nvPr>
        </p:nvSpPr>
        <p:spPr>
          <a:xfrm>
            <a:off x="228600" y="1280160"/>
            <a:ext cx="4233672" cy="5486400"/>
          </a:xfrm>
          <a:prstGeom prst="rect">
            <a:avLst/>
          </a:prstGeom>
        </p:spPr>
        <p:txBody>
          <a:bodyPr/>
          <a:lstStyle>
            <a:lvl1pPr marL="228599" indent="-228599">
              <a:spcBef>
                <a:spcPts val="1200"/>
              </a:spcBef>
              <a:buSzPct val="85000"/>
              <a:buFont typeface="Book Antiqua" pitchFamily="18" charset="0"/>
              <a:buChar char="►"/>
              <a:defRPr sz="1400" b="1">
                <a:solidFill>
                  <a:schemeClr val="tx2"/>
                </a:solidFill>
                <a:latin typeface="Lucida Sans" pitchFamily="34" charset="0"/>
                <a:cs typeface="Lucida Sans" pitchFamily="34" charset="0"/>
              </a:defRPr>
            </a:lvl1pPr>
            <a:lvl2pPr marL="457198" indent="-228599">
              <a:spcBef>
                <a:spcPts val="600"/>
              </a:spcBef>
              <a:buFont typeface="Wingdings" pitchFamily="2" charset="2"/>
              <a:buChar char="§"/>
              <a:defRPr sz="1200">
                <a:solidFill>
                  <a:schemeClr val="tx2"/>
                </a:solidFill>
                <a:latin typeface="Lucida Sans" pitchFamily="34" charset="0"/>
                <a:cs typeface="Lucida Sans" pitchFamily="34" charset="0"/>
              </a:defRPr>
            </a:lvl2pPr>
            <a:lvl3pPr marL="685797" indent="-228599">
              <a:spcBef>
                <a:spcPts val="600"/>
              </a:spcBef>
              <a:buFont typeface="Book Antiqua" pitchFamily="18" charset="0"/>
              <a:buChar char="─"/>
              <a:defRPr sz="1100">
                <a:solidFill>
                  <a:schemeClr val="tx2"/>
                </a:solidFill>
                <a:latin typeface="Lucida Sans" pitchFamily="34" charset="0"/>
                <a:cs typeface="Lucida Sans" pitchFamily="34" charset="0"/>
              </a:defRPr>
            </a:lvl3pPr>
            <a:lvl4pPr marL="914396" indent="-228599">
              <a:spcBef>
                <a:spcPts val="600"/>
              </a:spcBef>
              <a:buFont typeface="Arial" pitchFamily="34" charset="0"/>
              <a:buChar char="•"/>
              <a:defRPr sz="1000">
                <a:solidFill>
                  <a:schemeClr val="tx2"/>
                </a:solidFill>
                <a:latin typeface="Lucida Sans" pitchFamily="34" charset="0"/>
                <a:cs typeface="Lucida Sans" pitchFamily="34" charset="0"/>
              </a:defRPr>
            </a:lvl4pPr>
            <a:lvl5pPr>
              <a:spcBef>
                <a:spcPts val="600"/>
              </a:spcBef>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31" name="Text Placeholder 36"/>
          <p:cNvSpPr>
            <a:spLocks noGrp="1"/>
          </p:cNvSpPr>
          <p:nvPr>
            <p:ph type="body" sz="quarter" idx="12"/>
          </p:nvPr>
        </p:nvSpPr>
        <p:spPr>
          <a:xfrm>
            <a:off x="4681729" y="1280160"/>
            <a:ext cx="4233672" cy="5486400"/>
          </a:xfrm>
          <a:prstGeom prst="rect">
            <a:avLst/>
          </a:prstGeom>
        </p:spPr>
        <p:txBody>
          <a:bodyPr/>
          <a:lstStyle>
            <a:lvl1pPr marL="228599" indent="-228599">
              <a:spcBef>
                <a:spcPts val="1200"/>
              </a:spcBef>
              <a:buSzPct val="85000"/>
              <a:buFont typeface="Book Antiqua" pitchFamily="18" charset="0"/>
              <a:buChar char="►"/>
              <a:defRPr sz="1400" b="1">
                <a:solidFill>
                  <a:schemeClr val="tx2"/>
                </a:solidFill>
                <a:latin typeface="Lucida Sans" pitchFamily="34" charset="0"/>
                <a:cs typeface="Lucida Sans" pitchFamily="34" charset="0"/>
              </a:defRPr>
            </a:lvl1pPr>
            <a:lvl2pPr marL="457198" indent="-228599">
              <a:spcBef>
                <a:spcPts val="600"/>
              </a:spcBef>
              <a:buFont typeface="Wingdings" pitchFamily="2" charset="2"/>
              <a:buChar char="§"/>
              <a:defRPr sz="1200">
                <a:solidFill>
                  <a:schemeClr val="tx2"/>
                </a:solidFill>
                <a:latin typeface="Lucida Sans" pitchFamily="34" charset="0"/>
                <a:cs typeface="Lucida Sans" pitchFamily="34" charset="0"/>
              </a:defRPr>
            </a:lvl2pPr>
            <a:lvl3pPr marL="685797" indent="-228599">
              <a:spcBef>
                <a:spcPts val="600"/>
              </a:spcBef>
              <a:buFont typeface="Book Antiqua" pitchFamily="18" charset="0"/>
              <a:buChar char="─"/>
              <a:defRPr sz="1100">
                <a:solidFill>
                  <a:schemeClr val="tx2"/>
                </a:solidFill>
                <a:latin typeface="Lucida Sans" pitchFamily="34" charset="0"/>
                <a:cs typeface="Lucida Sans" pitchFamily="34" charset="0"/>
              </a:defRPr>
            </a:lvl3pPr>
            <a:lvl4pPr marL="914396" indent="-228599">
              <a:spcBef>
                <a:spcPts val="600"/>
              </a:spcBef>
              <a:buFont typeface="Arial" pitchFamily="34" charset="0"/>
              <a:buChar char="•"/>
              <a:defRPr sz="1000">
                <a:solidFill>
                  <a:schemeClr val="tx2"/>
                </a:solidFill>
                <a:latin typeface="Lucida Sans" pitchFamily="34" charset="0"/>
                <a:cs typeface="Lucida Sans" pitchFamily="34" charset="0"/>
              </a:defRPr>
            </a:lvl4pPr>
            <a:lvl5pPr>
              <a:spcBef>
                <a:spcPts val="600"/>
              </a:spcBef>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3" name="Text Placeholder 31"/>
          <p:cNvSpPr>
            <a:spLocks noGrp="1"/>
          </p:cNvSpPr>
          <p:nvPr>
            <p:ph type="body" sz="quarter" idx="10"/>
          </p:nvPr>
        </p:nvSpPr>
        <p:spPr>
          <a:xfrm>
            <a:off x="777240" y="0"/>
            <a:ext cx="5486400" cy="228600"/>
          </a:xfrm>
          <a:prstGeom prst="rect">
            <a:avLst/>
          </a:prstGeom>
          <a:noFill/>
        </p:spPr>
        <p:txBody>
          <a:bodyPr wrap="none" lIns="91440" tIns="0" rIns="45720" bIns="0" anchor="ctr">
            <a:noAutofit/>
          </a:bodyPr>
          <a:lstStyle>
            <a:lvl1pPr algn="l">
              <a:buNone/>
              <a:defRPr sz="1000" b="1">
                <a:solidFill>
                  <a:schemeClr val="tx2"/>
                </a:solidFill>
                <a:latin typeface="Lucida Sans" pitchFamily="34" charset="0"/>
                <a:cs typeface="Lucida Sans"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7" name="Title 1"/>
          <p:cNvSpPr>
            <a:spLocks noGrp="1"/>
          </p:cNvSpPr>
          <p:nvPr>
            <p:ph type="title"/>
          </p:nvPr>
        </p:nvSpPr>
        <p:spPr>
          <a:xfrm>
            <a:off x="777240" y="228600"/>
            <a:ext cx="8366760" cy="914400"/>
          </a:xfrm>
          <a:prstGeom prst="rect">
            <a:avLst/>
          </a:prstGeom>
          <a:noFill/>
          <a:ln>
            <a:noFill/>
          </a:ln>
        </p:spPr>
        <p:txBody>
          <a:bodyPr lIns="91440" tIns="91440" rIns="182880" bIns="109728" anchor="ctr">
            <a:normAutofit/>
          </a:bodyPr>
          <a:lstStyle>
            <a:lvl1pPr algn="l">
              <a:defRPr sz="2000" b="1">
                <a:solidFill>
                  <a:schemeClr val="bg1"/>
                </a:solidFill>
                <a:latin typeface="Lucida Sans" pitchFamily="34" charset="0"/>
                <a:cs typeface="Lucida Sans" pitchFamily="34" charset="0"/>
              </a:defRPr>
            </a:lvl1pPr>
          </a:lstStyle>
          <a:p>
            <a:r>
              <a:rPr lang="en-US" dirty="0"/>
              <a:t>Click to edit Master title style</a:t>
            </a:r>
          </a:p>
        </p:txBody>
      </p:sp>
      <p:sp>
        <p:nvSpPr>
          <p:cNvPr id="6" name="Slide Number Placeholder 6"/>
          <p:cNvSpPr>
            <a:spLocks noGrp="1"/>
          </p:cNvSpPr>
          <p:nvPr>
            <p:ph type="sldNum" sz="quarter" idx="13"/>
          </p:nvPr>
        </p:nvSpPr>
        <p:spPr/>
        <p:txBody>
          <a:bodyPr/>
          <a:lstStyle>
            <a:lvl1pPr>
              <a:defRPr/>
            </a:lvl1pPr>
          </a:lstStyle>
          <a:p>
            <a:pPr>
              <a:defRPr/>
            </a:pPr>
            <a:fld id="{B3B52071-7B1E-4E58-8728-20E0883D88BB}"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riple Horizontal Text">
    <p:spTree>
      <p:nvGrpSpPr>
        <p:cNvPr id="1" name=""/>
        <p:cNvGrpSpPr/>
        <p:nvPr/>
      </p:nvGrpSpPr>
      <p:grpSpPr>
        <a:xfrm>
          <a:off x="0" y="0"/>
          <a:ext cx="0" cy="0"/>
          <a:chOff x="0" y="0"/>
          <a:chExt cx="0" cy="0"/>
        </a:xfrm>
      </p:grpSpPr>
      <p:sp>
        <p:nvSpPr>
          <p:cNvPr id="37" name="Text Placeholder 36"/>
          <p:cNvSpPr>
            <a:spLocks noGrp="1"/>
          </p:cNvSpPr>
          <p:nvPr>
            <p:ph type="body" sz="quarter" idx="11"/>
          </p:nvPr>
        </p:nvSpPr>
        <p:spPr>
          <a:xfrm>
            <a:off x="228600" y="1280160"/>
            <a:ext cx="8686800" cy="1737360"/>
          </a:xfrm>
          <a:prstGeom prst="rect">
            <a:avLst/>
          </a:prstGeom>
        </p:spPr>
        <p:txBody>
          <a:bodyPr/>
          <a:lstStyle>
            <a:lvl1pPr marL="228599" indent="-228599">
              <a:spcBef>
                <a:spcPts val="1200"/>
              </a:spcBef>
              <a:buSzPct val="85000"/>
              <a:buFont typeface="Book Antiqua" pitchFamily="18" charset="0"/>
              <a:buChar char="►"/>
              <a:defRPr sz="1400" b="1">
                <a:solidFill>
                  <a:schemeClr val="tx2"/>
                </a:solidFill>
                <a:latin typeface="Lucida Sans" pitchFamily="34" charset="0"/>
                <a:cs typeface="Lucida Sans" pitchFamily="34" charset="0"/>
              </a:defRPr>
            </a:lvl1pPr>
            <a:lvl2pPr marL="457198" indent="-228599">
              <a:spcBef>
                <a:spcPts val="600"/>
              </a:spcBef>
              <a:buFont typeface="Wingdings" pitchFamily="2" charset="2"/>
              <a:buChar char="§"/>
              <a:defRPr sz="1200">
                <a:solidFill>
                  <a:schemeClr val="tx2"/>
                </a:solidFill>
                <a:latin typeface="Lucida Sans" pitchFamily="34" charset="0"/>
                <a:cs typeface="Lucida Sans" pitchFamily="34" charset="0"/>
              </a:defRPr>
            </a:lvl2pPr>
            <a:lvl3pPr marL="685797" indent="-228599">
              <a:spcBef>
                <a:spcPts val="600"/>
              </a:spcBef>
              <a:buFont typeface="Book Antiqua" pitchFamily="18" charset="0"/>
              <a:buChar char="─"/>
              <a:defRPr sz="1100">
                <a:solidFill>
                  <a:schemeClr val="tx2"/>
                </a:solidFill>
                <a:latin typeface="Lucida Sans" pitchFamily="34" charset="0"/>
                <a:cs typeface="Lucida Sans" pitchFamily="34" charset="0"/>
              </a:defRPr>
            </a:lvl3pPr>
            <a:lvl4pPr marL="914396" indent="-228599">
              <a:spcBef>
                <a:spcPts val="600"/>
              </a:spcBef>
              <a:buFont typeface="Arial" pitchFamily="34" charset="0"/>
              <a:buChar char="•"/>
              <a:defRPr sz="1000">
                <a:solidFill>
                  <a:schemeClr val="tx2"/>
                </a:solidFill>
                <a:latin typeface="Lucida Sans" pitchFamily="34" charset="0"/>
                <a:cs typeface="Lucida Sans" pitchFamily="34" charset="0"/>
              </a:defRPr>
            </a:lvl4pPr>
            <a:lvl5pPr>
              <a:spcBef>
                <a:spcPts val="600"/>
              </a:spcBef>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31" name="Text Placeholder 36"/>
          <p:cNvSpPr>
            <a:spLocks noGrp="1"/>
          </p:cNvSpPr>
          <p:nvPr>
            <p:ph type="body" sz="quarter" idx="12"/>
          </p:nvPr>
        </p:nvSpPr>
        <p:spPr>
          <a:xfrm>
            <a:off x="232235" y="3156518"/>
            <a:ext cx="8686800" cy="1737360"/>
          </a:xfrm>
          <a:prstGeom prst="rect">
            <a:avLst/>
          </a:prstGeom>
        </p:spPr>
        <p:txBody>
          <a:bodyPr/>
          <a:lstStyle>
            <a:lvl1pPr marL="228599" indent="-228599">
              <a:spcBef>
                <a:spcPts val="1200"/>
              </a:spcBef>
              <a:buSzPct val="85000"/>
              <a:buFont typeface="Book Antiqua" pitchFamily="18" charset="0"/>
              <a:buChar char="►"/>
              <a:defRPr sz="1400" b="1">
                <a:solidFill>
                  <a:schemeClr val="tx2"/>
                </a:solidFill>
                <a:latin typeface="Lucida Sans" pitchFamily="34" charset="0"/>
                <a:cs typeface="Lucida Sans" pitchFamily="34" charset="0"/>
              </a:defRPr>
            </a:lvl1pPr>
            <a:lvl2pPr marL="457198" indent="-228599">
              <a:spcBef>
                <a:spcPts val="600"/>
              </a:spcBef>
              <a:buFont typeface="Wingdings" pitchFamily="2" charset="2"/>
              <a:buChar char="§"/>
              <a:defRPr sz="1200">
                <a:solidFill>
                  <a:schemeClr val="tx2"/>
                </a:solidFill>
                <a:latin typeface="Lucida Sans" pitchFamily="34" charset="0"/>
                <a:cs typeface="Lucida Sans" pitchFamily="34" charset="0"/>
              </a:defRPr>
            </a:lvl2pPr>
            <a:lvl3pPr marL="685797" indent="-228599">
              <a:spcBef>
                <a:spcPts val="600"/>
              </a:spcBef>
              <a:buFont typeface="Book Antiqua" pitchFamily="18" charset="0"/>
              <a:buChar char="─"/>
              <a:defRPr sz="1100">
                <a:solidFill>
                  <a:schemeClr val="tx2"/>
                </a:solidFill>
                <a:latin typeface="Lucida Sans" pitchFamily="34" charset="0"/>
                <a:cs typeface="Lucida Sans" pitchFamily="34" charset="0"/>
              </a:defRPr>
            </a:lvl3pPr>
            <a:lvl4pPr marL="914396" indent="-228599">
              <a:spcBef>
                <a:spcPts val="600"/>
              </a:spcBef>
              <a:buFont typeface="Arial" pitchFamily="34" charset="0"/>
              <a:buChar char="•"/>
              <a:defRPr sz="1000">
                <a:solidFill>
                  <a:schemeClr val="tx2"/>
                </a:solidFill>
                <a:latin typeface="Lucida Sans" pitchFamily="34" charset="0"/>
                <a:cs typeface="Lucida Sans" pitchFamily="34" charset="0"/>
              </a:defRPr>
            </a:lvl4pPr>
            <a:lvl5pPr>
              <a:spcBef>
                <a:spcPts val="600"/>
              </a:spcBef>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33" name="Text Placeholder 36"/>
          <p:cNvSpPr>
            <a:spLocks noGrp="1"/>
          </p:cNvSpPr>
          <p:nvPr>
            <p:ph type="body" sz="quarter" idx="13"/>
          </p:nvPr>
        </p:nvSpPr>
        <p:spPr>
          <a:xfrm>
            <a:off x="232235" y="5032875"/>
            <a:ext cx="8686800" cy="1737360"/>
          </a:xfrm>
          <a:prstGeom prst="rect">
            <a:avLst/>
          </a:prstGeom>
        </p:spPr>
        <p:txBody>
          <a:bodyPr/>
          <a:lstStyle>
            <a:lvl1pPr marL="228599" indent="-228599">
              <a:spcBef>
                <a:spcPts val="1200"/>
              </a:spcBef>
              <a:buSzPct val="85000"/>
              <a:buFont typeface="Book Antiqua" pitchFamily="18" charset="0"/>
              <a:buChar char="►"/>
              <a:defRPr sz="1400" b="1">
                <a:solidFill>
                  <a:schemeClr val="tx2"/>
                </a:solidFill>
                <a:latin typeface="Lucida Sans" pitchFamily="34" charset="0"/>
                <a:cs typeface="Lucida Sans" pitchFamily="34" charset="0"/>
              </a:defRPr>
            </a:lvl1pPr>
            <a:lvl2pPr marL="457198" indent="-228599">
              <a:spcBef>
                <a:spcPts val="600"/>
              </a:spcBef>
              <a:buFont typeface="Wingdings" pitchFamily="2" charset="2"/>
              <a:buChar char="§"/>
              <a:defRPr sz="1200">
                <a:solidFill>
                  <a:schemeClr val="tx2"/>
                </a:solidFill>
                <a:latin typeface="Lucida Sans" pitchFamily="34" charset="0"/>
                <a:cs typeface="Lucida Sans" pitchFamily="34" charset="0"/>
              </a:defRPr>
            </a:lvl2pPr>
            <a:lvl3pPr marL="685797" indent="-228599">
              <a:spcBef>
                <a:spcPts val="600"/>
              </a:spcBef>
              <a:buFont typeface="Book Antiqua" pitchFamily="18" charset="0"/>
              <a:buChar char="─"/>
              <a:defRPr sz="1100">
                <a:solidFill>
                  <a:schemeClr val="tx2"/>
                </a:solidFill>
                <a:latin typeface="Lucida Sans" pitchFamily="34" charset="0"/>
                <a:cs typeface="Lucida Sans" pitchFamily="34" charset="0"/>
              </a:defRPr>
            </a:lvl3pPr>
            <a:lvl4pPr marL="914396" indent="-228599">
              <a:spcBef>
                <a:spcPts val="600"/>
              </a:spcBef>
              <a:buFont typeface="Arial" pitchFamily="34" charset="0"/>
              <a:buChar char="•"/>
              <a:defRPr sz="1000">
                <a:solidFill>
                  <a:schemeClr val="tx2"/>
                </a:solidFill>
                <a:latin typeface="Lucida Sans" pitchFamily="34" charset="0"/>
                <a:cs typeface="Lucida Sans" pitchFamily="34" charset="0"/>
              </a:defRPr>
            </a:lvl4pPr>
            <a:lvl5pPr>
              <a:spcBef>
                <a:spcPts val="600"/>
              </a:spcBef>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Title 1"/>
          <p:cNvSpPr>
            <a:spLocks noGrp="1"/>
          </p:cNvSpPr>
          <p:nvPr>
            <p:ph type="title"/>
          </p:nvPr>
        </p:nvSpPr>
        <p:spPr>
          <a:xfrm>
            <a:off x="777240" y="228600"/>
            <a:ext cx="8366760" cy="914400"/>
          </a:xfrm>
          <a:prstGeom prst="rect">
            <a:avLst/>
          </a:prstGeom>
          <a:noFill/>
          <a:ln>
            <a:noFill/>
          </a:ln>
        </p:spPr>
        <p:txBody>
          <a:bodyPr lIns="91440" tIns="91440" rIns="182880" bIns="109728" anchor="ctr">
            <a:normAutofit/>
          </a:bodyPr>
          <a:lstStyle>
            <a:lvl1pPr algn="l">
              <a:defRPr sz="2000" b="1">
                <a:solidFill>
                  <a:schemeClr val="bg1"/>
                </a:solidFill>
                <a:latin typeface="Lucida Sans" pitchFamily="34" charset="0"/>
                <a:cs typeface="Lucida Sans" pitchFamily="34" charset="0"/>
              </a:defRPr>
            </a:lvl1pPr>
          </a:lstStyle>
          <a:p>
            <a:r>
              <a:rPr lang="en-US" dirty="0"/>
              <a:t>Click to edit Master title style</a:t>
            </a:r>
          </a:p>
        </p:txBody>
      </p:sp>
      <p:sp>
        <p:nvSpPr>
          <p:cNvPr id="10" name="Text Placeholder 31"/>
          <p:cNvSpPr>
            <a:spLocks noGrp="1"/>
          </p:cNvSpPr>
          <p:nvPr>
            <p:ph type="body" sz="quarter" idx="10"/>
          </p:nvPr>
        </p:nvSpPr>
        <p:spPr>
          <a:xfrm>
            <a:off x="777240" y="0"/>
            <a:ext cx="5486400" cy="228600"/>
          </a:xfrm>
          <a:prstGeom prst="rect">
            <a:avLst/>
          </a:prstGeom>
          <a:noFill/>
        </p:spPr>
        <p:txBody>
          <a:bodyPr wrap="none" lIns="91440" tIns="0" rIns="45720" bIns="0" anchor="ctr">
            <a:noAutofit/>
          </a:bodyPr>
          <a:lstStyle>
            <a:lvl1pPr algn="l">
              <a:buNone/>
              <a:defRPr sz="1000" b="1">
                <a:solidFill>
                  <a:schemeClr val="tx2"/>
                </a:solidFill>
                <a:latin typeface="Lucida Sans" pitchFamily="34" charset="0"/>
                <a:cs typeface="Lucida Sans"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7" name="Slide Number Placeholder 6"/>
          <p:cNvSpPr>
            <a:spLocks noGrp="1"/>
          </p:cNvSpPr>
          <p:nvPr>
            <p:ph type="sldNum" sz="quarter" idx="14"/>
          </p:nvPr>
        </p:nvSpPr>
        <p:spPr/>
        <p:txBody>
          <a:bodyPr/>
          <a:lstStyle>
            <a:lvl1pPr>
              <a:defRPr/>
            </a:lvl1pPr>
          </a:lstStyle>
          <a:p>
            <a:pPr>
              <a:defRPr/>
            </a:pPr>
            <a:fld id="{E5350D8E-A880-4AFF-AAF3-D325CF0BD565}"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iple Vertical Text">
    <p:spTree>
      <p:nvGrpSpPr>
        <p:cNvPr id="1" name=""/>
        <p:cNvGrpSpPr/>
        <p:nvPr/>
      </p:nvGrpSpPr>
      <p:grpSpPr>
        <a:xfrm>
          <a:off x="0" y="0"/>
          <a:ext cx="0" cy="0"/>
          <a:chOff x="0" y="0"/>
          <a:chExt cx="0" cy="0"/>
        </a:xfrm>
      </p:grpSpPr>
      <p:sp>
        <p:nvSpPr>
          <p:cNvPr id="37" name="Text Placeholder 36"/>
          <p:cNvSpPr>
            <a:spLocks noGrp="1"/>
          </p:cNvSpPr>
          <p:nvPr>
            <p:ph type="body" sz="quarter" idx="11"/>
          </p:nvPr>
        </p:nvSpPr>
        <p:spPr>
          <a:xfrm>
            <a:off x="228600" y="1280160"/>
            <a:ext cx="2743200" cy="5486400"/>
          </a:xfrm>
          <a:prstGeom prst="rect">
            <a:avLst/>
          </a:prstGeom>
        </p:spPr>
        <p:txBody>
          <a:bodyPr/>
          <a:lstStyle>
            <a:lvl1pPr marL="228599" indent="-228599">
              <a:spcBef>
                <a:spcPts val="1200"/>
              </a:spcBef>
              <a:buSzPct val="85000"/>
              <a:buFont typeface="Book Antiqua" pitchFamily="18" charset="0"/>
              <a:buChar char="►"/>
              <a:defRPr sz="1400" b="1">
                <a:solidFill>
                  <a:schemeClr val="tx2"/>
                </a:solidFill>
                <a:latin typeface="Lucida Sans" pitchFamily="34" charset="0"/>
                <a:cs typeface="Lucida Sans" pitchFamily="34" charset="0"/>
              </a:defRPr>
            </a:lvl1pPr>
            <a:lvl2pPr marL="457198" indent="-228599">
              <a:spcBef>
                <a:spcPts val="600"/>
              </a:spcBef>
              <a:buFont typeface="Wingdings" pitchFamily="2" charset="2"/>
              <a:buChar char="§"/>
              <a:defRPr sz="1200">
                <a:solidFill>
                  <a:schemeClr val="tx2"/>
                </a:solidFill>
                <a:latin typeface="Lucida Sans" pitchFamily="34" charset="0"/>
                <a:cs typeface="Lucida Sans" pitchFamily="34" charset="0"/>
              </a:defRPr>
            </a:lvl2pPr>
            <a:lvl3pPr marL="685797" indent="-228599">
              <a:spcBef>
                <a:spcPts val="600"/>
              </a:spcBef>
              <a:buFont typeface="Book Antiqua" pitchFamily="18" charset="0"/>
              <a:buChar char="─"/>
              <a:defRPr sz="1100">
                <a:solidFill>
                  <a:schemeClr val="tx2"/>
                </a:solidFill>
                <a:latin typeface="Lucida Sans" pitchFamily="34" charset="0"/>
                <a:cs typeface="Lucida Sans" pitchFamily="34" charset="0"/>
              </a:defRPr>
            </a:lvl3pPr>
            <a:lvl4pPr marL="914396" indent="-228599">
              <a:spcBef>
                <a:spcPts val="600"/>
              </a:spcBef>
              <a:buFont typeface="Arial" pitchFamily="34" charset="0"/>
              <a:buChar char="•"/>
              <a:defRPr sz="1000">
                <a:solidFill>
                  <a:schemeClr val="tx2"/>
                </a:solidFill>
                <a:latin typeface="Lucida Sans" pitchFamily="34" charset="0"/>
                <a:cs typeface="Lucida Sans" pitchFamily="34" charset="0"/>
              </a:defRPr>
            </a:lvl4pPr>
            <a:lvl5pPr>
              <a:spcBef>
                <a:spcPts val="600"/>
              </a:spcBef>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31" name="Text Placeholder 36"/>
          <p:cNvSpPr>
            <a:spLocks noGrp="1"/>
          </p:cNvSpPr>
          <p:nvPr>
            <p:ph type="body" sz="quarter" idx="12"/>
          </p:nvPr>
        </p:nvSpPr>
        <p:spPr>
          <a:xfrm>
            <a:off x="3200400" y="1280160"/>
            <a:ext cx="2743200" cy="5486400"/>
          </a:xfrm>
          <a:prstGeom prst="rect">
            <a:avLst/>
          </a:prstGeom>
        </p:spPr>
        <p:txBody>
          <a:bodyPr/>
          <a:lstStyle>
            <a:lvl1pPr marL="228599" indent="-228599">
              <a:spcBef>
                <a:spcPts val="1200"/>
              </a:spcBef>
              <a:buSzPct val="85000"/>
              <a:buFont typeface="Book Antiqua" pitchFamily="18" charset="0"/>
              <a:buChar char="►"/>
              <a:defRPr sz="1400" b="1">
                <a:solidFill>
                  <a:schemeClr val="tx2"/>
                </a:solidFill>
                <a:latin typeface="Lucida Sans" pitchFamily="34" charset="0"/>
                <a:cs typeface="Lucida Sans" pitchFamily="34" charset="0"/>
              </a:defRPr>
            </a:lvl1pPr>
            <a:lvl2pPr marL="457198" indent="-228599">
              <a:spcBef>
                <a:spcPts val="600"/>
              </a:spcBef>
              <a:buFont typeface="Wingdings" pitchFamily="2" charset="2"/>
              <a:buChar char="§"/>
              <a:defRPr sz="1200">
                <a:solidFill>
                  <a:schemeClr val="tx2"/>
                </a:solidFill>
                <a:latin typeface="Lucida Sans" pitchFamily="34" charset="0"/>
                <a:cs typeface="Lucida Sans" pitchFamily="34" charset="0"/>
              </a:defRPr>
            </a:lvl2pPr>
            <a:lvl3pPr marL="685797" indent="-228599">
              <a:spcBef>
                <a:spcPts val="600"/>
              </a:spcBef>
              <a:buFont typeface="Book Antiqua" pitchFamily="18" charset="0"/>
              <a:buChar char="─"/>
              <a:defRPr sz="1100">
                <a:solidFill>
                  <a:schemeClr val="tx2"/>
                </a:solidFill>
                <a:latin typeface="Lucida Sans" pitchFamily="34" charset="0"/>
                <a:cs typeface="Lucida Sans" pitchFamily="34" charset="0"/>
              </a:defRPr>
            </a:lvl3pPr>
            <a:lvl4pPr marL="914396" indent="-228599">
              <a:spcBef>
                <a:spcPts val="600"/>
              </a:spcBef>
              <a:buFont typeface="Arial" pitchFamily="34" charset="0"/>
              <a:buChar char="•"/>
              <a:defRPr sz="1000">
                <a:solidFill>
                  <a:schemeClr val="tx2"/>
                </a:solidFill>
                <a:latin typeface="Lucida Sans" pitchFamily="34" charset="0"/>
                <a:cs typeface="Lucida Sans" pitchFamily="34" charset="0"/>
              </a:defRPr>
            </a:lvl4pPr>
            <a:lvl5pPr>
              <a:spcBef>
                <a:spcPts val="600"/>
              </a:spcBef>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33" name="Text Placeholder 36"/>
          <p:cNvSpPr>
            <a:spLocks noGrp="1"/>
          </p:cNvSpPr>
          <p:nvPr>
            <p:ph type="body" sz="quarter" idx="13"/>
          </p:nvPr>
        </p:nvSpPr>
        <p:spPr>
          <a:xfrm>
            <a:off x="6172200" y="1280160"/>
            <a:ext cx="2743200" cy="5486400"/>
          </a:xfrm>
          <a:prstGeom prst="rect">
            <a:avLst/>
          </a:prstGeom>
        </p:spPr>
        <p:txBody>
          <a:bodyPr/>
          <a:lstStyle>
            <a:lvl1pPr marL="228599" indent="-228599">
              <a:spcBef>
                <a:spcPts val="1200"/>
              </a:spcBef>
              <a:buSzPct val="85000"/>
              <a:buFont typeface="Book Antiqua" pitchFamily="18" charset="0"/>
              <a:buChar char="►"/>
              <a:defRPr lang="en-US" sz="1400" b="1" kern="1200" dirty="0" smtClean="0">
                <a:solidFill>
                  <a:schemeClr val="tx2"/>
                </a:solidFill>
                <a:latin typeface="Lucida Sans" pitchFamily="34" charset="0"/>
                <a:ea typeface="+mn-ea"/>
                <a:cs typeface="Lucida Sans" pitchFamily="34" charset="0"/>
              </a:defRPr>
            </a:lvl1pPr>
            <a:lvl2pPr marL="457198" indent="-228599">
              <a:spcBef>
                <a:spcPts val="600"/>
              </a:spcBef>
              <a:buFont typeface="Wingdings" pitchFamily="2" charset="2"/>
              <a:buChar char="§"/>
              <a:defRPr sz="1200">
                <a:solidFill>
                  <a:schemeClr val="tx2"/>
                </a:solidFill>
                <a:latin typeface="Lucida Sans" pitchFamily="34" charset="0"/>
                <a:cs typeface="Lucida Sans" pitchFamily="34" charset="0"/>
              </a:defRPr>
            </a:lvl2pPr>
            <a:lvl3pPr marL="685797" indent="-228599">
              <a:spcBef>
                <a:spcPts val="600"/>
              </a:spcBef>
              <a:buFont typeface="Book Antiqua" pitchFamily="18" charset="0"/>
              <a:buChar char="─"/>
              <a:defRPr sz="1100">
                <a:solidFill>
                  <a:schemeClr val="tx2"/>
                </a:solidFill>
                <a:latin typeface="Lucida Sans" pitchFamily="34" charset="0"/>
                <a:cs typeface="Lucida Sans" pitchFamily="34" charset="0"/>
              </a:defRPr>
            </a:lvl3pPr>
            <a:lvl4pPr marL="914396" indent="-228599">
              <a:spcBef>
                <a:spcPts val="600"/>
              </a:spcBef>
              <a:buFont typeface="Arial" pitchFamily="34" charset="0"/>
              <a:buChar char="•"/>
              <a:defRPr sz="1000">
                <a:solidFill>
                  <a:schemeClr val="tx2"/>
                </a:solidFill>
                <a:latin typeface="Lucida Sans" pitchFamily="34" charset="0"/>
                <a:cs typeface="Lucida Sans" pitchFamily="34" charset="0"/>
              </a:defRPr>
            </a:lvl4pPr>
            <a:lvl5pPr>
              <a:spcBef>
                <a:spcPts val="600"/>
              </a:spcBef>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 name="Title 1"/>
          <p:cNvSpPr>
            <a:spLocks noGrp="1"/>
          </p:cNvSpPr>
          <p:nvPr>
            <p:ph type="title"/>
          </p:nvPr>
        </p:nvSpPr>
        <p:spPr>
          <a:xfrm>
            <a:off x="777240" y="228600"/>
            <a:ext cx="8366760" cy="914400"/>
          </a:xfrm>
          <a:prstGeom prst="rect">
            <a:avLst/>
          </a:prstGeom>
          <a:noFill/>
          <a:ln>
            <a:noFill/>
          </a:ln>
        </p:spPr>
        <p:txBody>
          <a:bodyPr lIns="91440" tIns="91440" rIns="182880" bIns="109728" anchor="ctr">
            <a:normAutofit/>
          </a:bodyPr>
          <a:lstStyle>
            <a:lvl1pPr algn="l">
              <a:defRPr sz="2000" b="1">
                <a:solidFill>
                  <a:schemeClr val="bg1"/>
                </a:solidFill>
                <a:latin typeface="Lucida Sans" pitchFamily="34" charset="0"/>
                <a:cs typeface="Lucida Sans" pitchFamily="34" charset="0"/>
              </a:defRPr>
            </a:lvl1pPr>
          </a:lstStyle>
          <a:p>
            <a:r>
              <a:rPr lang="en-US" dirty="0"/>
              <a:t>Click to edit Master title style</a:t>
            </a:r>
          </a:p>
        </p:txBody>
      </p:sp>
      <p:sp>
        <p:nvSpPr>
          <p:cNvPr id="10" name="Text Placeholder 31"/>
          <p:cNvSpPr>
            <a:spLocks noGrp="1"/>
          </p:cNvSpPr>
          <p:nvPr>
            <p:ph type="body" sz="quarter" idx="10"/>
          </p:nvPr>
        </p:nvSpPr>
        <p:spPr>
          <a:xfrm>
            <a:off x="777240" y="0"/>
            <a:ext cx="5486400" cy="228600"/>
          </a:xfrm>
          <a:prstGeom prst="rect">
            <a:avLst/>
          </a:prstGeom>
          <a:noFill/>
        </p:spPr>
        <p:txBody>
          <a:bodyPr wrap="none" lIns="91440" tIns="0" rIns="45720" bIns="0" anchor="ctr">
            <a:noAutofit/>
          </a:bodyPr>
          <a:lstStyle>
            <a:lvl1pPr algn="l">
              <a:buNone/>
              <a:defRPr sz="1000" b="1">
                <a:solidFill>
                  <a:schemeClr val="tx2"/>
                </a:solidFill>
                <a:latin typeface="Lucida Sans" pitchFamily="34" charset="0"/>
                <a:cs typeface="Lucida Sans" pitchFamily="34" charset="0"/>
              </a:defRPr>
            </a:lvl1pPr>
            <a:lvl2pPr>
              <a:buNone/>
              <a:defRPr/>
            </a:lvl2pPr>
            <a:lvl3pPr>
              <a:buNone/>
              <a:defRPr/>
            </a:lvl3pPr>
            <a:lvl4pPr>
              <a:buNone/>
              <a:defRPr/>
            </a:lvl4pPr>
            <a:lvl5pPr>
              <a:buNone/>
              <a:defRPr/>
            </a:lvl5pPr>
          </a:lstStyle>
          <a:p>
            <a:pPr lvl="0"/>
            <a:r>
              <a:rPr lang="en-US" dirty="0"/>
              <a:t>Click to edit Master text styles</a:t>
            </a:r>
          </a:p>
        </p:txBody>
      </p:sp>
      <p:sp>
        <p:nvSpPr>
          <p:cNvPr id="7" name="Slide Number Placeholder 6"/>
          <p:cNvSpPr>
            <a:spLocks noGrp="1"/>
          </p:cNvSpPr>
          <p:nvPr>
            <p:ph type="sldNum" sz="quarter" idx="14"/>
          </p:nvPr>
        </p:nvSpPr>
        <p:spPr/>
        <p:txBody>
          <a:bodyPr/>
          <a:lstStyle>
            <a:lvl1pPr>
              <a:defRPr/>
            </a:lvl1pPr>
          </a:lstStyle>
          <a:p>
            <a:pPr>
              <a:defRPr/>
            </a:pPr>
            <a:fld id="{C095CE18-A848-4BA5-9174-5B30DBA148A8}"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a:xfrm>
            <a:off x="8874125" y="0"/>
            <a:ext cx="228600" cy="228600"/>
          </a:xfrm>
        </p:spPr>
        <p:txBody>
          <a:bodyPr/>
          <a:lstStyle>
            <a:lvl1pPr>
              <a:defRPr/>
            </a:lvl1pPr>
          </a:lstStyle>
          <a:p>
            <a:pPr>
              <a:defRPr/>
            </a:pPr>
            <a:fld id="{AF4B0A54-15FA-4C42-8188-26D8FAD6AC24}"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Rectangle 4"/>
          <p:cNvSpPr/>
          <p:nvPr userDrawn="1"/>
        </p:nvSpPr>
        <p:spPr>
          <a:xfrm>
            <a:off x="0" y="228600"/>
            <a:ext cx="9144000" cy="9144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latin typeface="Lucida Sans" pitchFamily="34" charset="0"/>
              <a:cs typeface="Lucida Sans" pitchFamily="34" charset="0"/>
            </a:endParaRPr>
          </a:p>
        </p:txBody>
      </p:sp>
      <p:sp>
        <p:nvSpPr>
          <p:cNvPr id="9" name="Slide Number Placeholder 6"/>
          <p:cNvSpPr txBox="1">
            <a:spLocks/>
          </p:cNvSpPr>
          <p:nvPr userDrawn="1"/>
        </p:nvSpPr>
        <p:spPr>
          <a:xfrm>
            <a:off x="5878513" y="0"/>
            <a:ext cx="2995612" cy="228600"/>
          </a:xfrm>
          <a:prstGeom prst="rect">
            <a:avLst/>
          </a:prstGeom>
          <a:noFill/>
        </p:spPr>
        <p:txBody>
          <a:bodyPr wrap="none" lIns="0" tIns="0" rIns="0" bIns="0" anchor="ctr"/>
          <a:lstStyle>
            <a:lvl1pPr algn="r">
              <a:defRPr sz="1000">
                <a:solidFill>
                  <a:schemeClr val="tx1"/>
                </a:solidFill>
              </a:defRPr>
            </a:lvl1pPr>
          </a:lstStyle>
          <a:p>
            <a:pPr fontAlgn="auto">
              <a:spcBef>
                <a:spcPts val="0"/>
              </a:spcBef>
              <a:spcAft>
                <a:spcPts val="0"/>
              </a:spcAft>
              <a:defRPr/>
            </a:pPr>
            <a:r>
              <a:rPr lang="en-US" sz="1000" dirty="0">
                <a:solidFill>
                  <a:schemeClr val="tx2"/>
                </a:solidFill>
                <a:latin typeface="Lucida Sans" pitchFamily="34" charset="0"/>
                <a:cs typeface="Lucida Sans" pitchFamily="34" charset="0"/>
              </a:rPr>
              <a:t>www.londoneconomics.com      </a:t>
            </a:r>
          </a:p>
        </p:txBody>
      </p:sp>
      <p:sp>
        <p:nvSpPr>
          <p:cNvPr id="11" name="Slide Number Placeholder 6"/>
          <p:cNvSpPr>
            <a:spLocks noGrp="1"/>
          </p:cNvSpPr>
          <p:nvPr>
            <p:ph type="sldNum" sz="quarter" idx="4"/>
          </p:nvPr>
        </p:nvSpPr>
        <p:spPr>
          <a:xfrm>
            <a:off x="8874125" y="0"/>
            <a:ext cx="228600" cy="228600"/>
          </a:xfrm>
          <a:prstGeom prst="rect">
            <a:avLst/>
          </a:prstGeom>
        </p:spPr>
        <p:txBody>
          <a:bodyPr vert="horz" wrap="none" lIns="0" tIns="0" rIns="0" bIns="0" rtlCol="0" anchor="ctr">
            <a:noAutofit/>
          </a:bodyPr>
          <a:lstStyle>
            <a:lvl1pPr algn="ctr" fontAlgn="auto">
              <a:spcBef>
                <a:spcPts val="0"/>
              </a:spcBef>
              <a:spcAft>
                <a:spcPts val="0"/>
              </a:spcAft>
              <a:defRPr sz="1000">
                <a:solidFill>
                  <a:schemeClr val="tx2"/>
                </a:solidFill>
                <a:latin typeface="Lucida Sans" pitchFamily="34" charset="0"/>
                <a:cs typeface="Lucida Sans" pitchFamily="34" charset="0"/>
              </a:defRPr>
            </a:lvl1pPr>
          </a:lstStyle>
          <a:p>
            <a:pPr>
              <a:defRPr/>
            </a:pPr>
            <a:fld id="{28ACA7A6-AA73-4BCC-A6C1-0033A5ACECB9}" type="slidenum">
              <a:rPr lang="en-US"/>
              <a:pPr>
                <a:defRPr/>
              </a:pPr>
              <a:t>‹#›</a:t>
            </a:fld>
            <a:endParaRPr lang="en-US" dirty="0"/>
          </a:p>
        </p:txBody>
      </p:sp>
      <p:pic>
        <p:nvPicPr>
          <p:cNvPr id="1029" name="Picture 2"/>
          <p:cNvPicPr>
            <a:picLocks noChangeAspect="1" noChangeArrowheads="1"/>
          </p:cNvPicPr>
          <p:nvPr userDrawn="1"/>
        </p:nvPicPr>
        <p:blipFill>
          <a:blip r:embed="rId11"/>
          <a:srcRect r="346"/>
          <a:stretch>
            <a:fillRect/>
          </a:stretch>
        </p:blipFill>
        <p:spPr bwMode="auto">
          <a:xfrm>
            <a:off x="1" y="0"/>
            <a:ext cx="771525" cy="1143000"/>
          </a:xfrm>
          <a:prstGeom prst="rect">
            <a:avLst/>
          </a:prstGeom>
          <a:noFill/>
          <a:ln w="9525">
            <a:noFill/>
            <a:miter lim="800000"/>
            <a:headEnd/>
            <a:tailEnd/>
          </a:ln>
        </p:spPr>
      </p:pic>
      <p:sp>
        <p:nvSpPr>
          <p:cNvPr id="15" name="Rectangle 14"/>
          <p:cNvSpPr/>
          <p:nvPr userDrawn="1"/>
        </p:nvSpPr>
        <p:spPr>
          <a:xfrm>
            <a:off x="0" y="1123950"/>
            <a:ext cx="9144000" cy="190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latin typeface="Lucida Sans" pitchFamily="34" charset="0"/>
              <a:cs typeface="Lucida Sans" pitchFamily="34" charset="0"/>
            </a:endParaRPr>
          </a:p>
        </p:txBody>
      </p:sp>
      <p:cxnSp>
        <p:nvCxnSpPr>
          <p:cNvPr id="1031" name="Straight Connector 9"/>
          <p:cNvCxnSpPr>
            <a:cxnSpLocks noChangeShapeType="1"/>
          </p:cNvCxnSpPr>
          <p:nvPr userDrawn="1"/>
        </p:nvCxnSpPr>
        <p:spPr bwMode="auto">
          <a:xfrm>
            <a:off x="768351" y="219075"/>
            <a:ext cx="0" cy="914400"/>
          </a:xfrm>
          <a:prstGeom prst="line">
            <a:avLst/>
          </a:prstGeom>
          <a:noFill/>
          <a:ln w="15875">
            <a:solidFill>
              <a:schemeClr val="bg1"/>
            </a:solidFill>
            <a:miter lim="800000"/>
            <a:headEnd/>
            <a:tailEnd/>
          </a:ln>
        </p:spPr>
      </p:cxnSp>
      <p:sp>
        <p:nvSpPr>
          <p:cNvPr id="8" name="Rectangle 7"/>
          <p:cNvSpPr/>
          <p:nvPr userDrawn="1"/>
        </p:nvSpPr>
        <p:spPr>
          <a:xfrm>
            <a:off x="8696325" y="82551"/>
            <a:ext cx="63500" cy="635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Tree>
  </p:cSld>
  <p:clrMap bg1="lt1" tx1="dk1" bg2="lt2" tx2="dk2" accent1="accent1" accent2="accent2" accent3="accent3" accent4="accent4" accent5="accent5" accent6="accent6" hlink="hlink" folHlink="folHlink"/>
  <p:sldLayoutIdLst>
    <p:sldLayoutId id="2147483658" r:id="rId1"/>
    <p:sldLayoutId id="2147483656" r:id="rId2"/>
    <p:sldLayoutId id="2147483655" r:id="rId3"/>
    <p:sldLayoutId id="2147483654" r:id="rId4"/>
    <p:sldLayoutId id="2147483653" r:id="rId5"/>
    <p:sldLayoutId id="2147483652" r:id="rId6"/>
    <p:sldLayoutId id="2147483651" r:id="rId7"/>
    <p:sldLayoutId id="2147483650" r:id="rId8"/>
    <p:sldLayoutId id="2147483657" r:id="rId9"/>
  </p:sldLayoutIdLst>
  <p:hf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Book Antiqua" pitchFamily="18" charset="0"/>
        </a:defRPr>
      </a:lvl2pPr>
      <a:lvl3pPr algn="ctr" rtl="0" eaLnBrk="0" fontAlgn="base" hangingPunct="0">
        <a:spcBef>
          <a:spcPct val="0"/>
        </a:spcBef>
        <a:spcAft>
          <a:spcPct val="0"/>
        </a:spcAft>
        <a:defRPr sz="4400">
          <a:solidFill>
            <a:schemeClr val="tx1"/>
          </a:solidFill>
          <a:latin typeface="Book Antiqua" pitchFamily="18" charset="0"/>
        </a:defRPr>
      </a:lvl3pPr>
      <a:lvl4pPr algn="ctr" rtl="0" eaLnBrk="0" fontAlgn="base" hangingPunct="0">
        <a:spcBef>
          <a:spcPct val="0"/>
        </a:spcBef>
        <a:spcAft>
          <a:spcPct val="0"/>
        </a:spcAft>
        <a:defRPr sz="4400">
          <a:solidFill>
            <a:schemeClr val="tx1"/>
          </a:solidFill>
          <a:latin typeface="Book Antiqua" pitchFamily="18" charset="0"/>
        </a:defRPr>
      </a:lvl4pPr>
      <a:lvl5pPr algn="ctr" rtl="0" eaLnBrk="0" fontAlgn="base" hangingPunct="0">
        <a:spcBef>
          <a:spcPct val="0"/>
        </a:spcBef>
        <a:spcAft>
          <a:spcPct val="0"/>
        </a:spcAft>
        <a:defRPr sz="4400">
          <a:solidFill>
            <a:schemeClr val="tx1"/>
          </a:solidFill>
          <a:latin typeface="Book Antiqua" pitchFamily="18" charset="0"/>
        </a:defRPr>
      </a:lvl5pPr>
      <a:lvl6pPr marL="457198" algn="ctr" rtl="0" fontAlgn="base">
        <a:spcBef>
          <a:spcPct val="0"/>
        </a:spcBef>
        <a:spcAft>
          <a:spcPct val="0"/>
        </a:spcAft>
        <a:defRPr sz="4400">
          <a:solidFill>
            <a:schemeClr val="tx1"/>
          </a:solidFill>
          <a:latin typeface="Book Antiqua" pitchFamily="18" charset="0"/>
        </a:defRPr>
      </a:lvl6pPr>
      <a:lvl7pPr marL="914396" algn="ctr" rtl="0" fontAlgn="base">
        <a:spcBef>
          <a:spcPct val="0"/>
        </a:spcBef>
        <a:spcAft>
          <a:spcPct val="0"/>
        </a:spcAft>
        <a:defRPr sz="4400">
          <a:solidFill>
            <a:schemeClr val="tx1"/>
          </a:solidFill>
          <a:latin typeface="Book Antiqua" pitchFamily="18" charset="0"/>
        </a:defRPr>
      </a:lvl7pPr>
      <a:lvl8pPr marL="1371595" algn="ctr" rtl="0" fontAlgn="base">
        <a:spcBef>
          <a:spcPct val="0"/>
        </a:spcBef>
        <a:spcAft>
          <a:spcPct val="0"/>
        </a:spcAft>
        <a:defRPr sz="4400">
          <a:solidFill>
            <a:schemeClr val="tx1"/>
          </a:solidFill>
          <a:latin typeface="Book Antiqua" pitchFamily="18" charset="0"/>
        </a:defRPr>
      </a:lvl8pPr>
      <a:lvl9pPr marL="1828793" algn="ctr" rtl="0" fontAlgn="base">
        <a:spcBef>
          <a:spcPct val="0"/>
        </a:spcBef>
        <a:spcAft>
          <a:spcPct val="0"/>
        </a:spcAft>
        <a:defRPr sz="4400">
          <a:solidFill>
            <a:schemeClr val="tx1"/>
          </a:solidFill>
          <a:latin typeface="Book Antiqua" pitchFamily="18" charset="0"/>
        </a:defRPr>
      </a:lvl9pPr>
    </p:titleStyle>
    <p:bodyStyle>
      <a:lvl1pPr marL="342898" indent="-342898"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47" indent="-285749"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2995" indent="-228599"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193" indent="-228599"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392" indent="-228599"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590" indent="-228599" algn="l" defTabSz="91439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88" indent="-228599" algn="l" defTabSz="91439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86" indent="-228599" algn="l" defTabSz="91439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85" indent="-228599" algn="l" defTabSz="91439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96" rtl="0" eaLnBrk="1" latinLnBrk="0" hangingPunct="1">
        <a:defRPr sz="1800" kern="1200">
          <a:solidFill>
            <a:schemeClr val="tx1"/>
          </a:solidFill>
          <a:latin typeface="+mn-lt"/>
          <a:ea typeface="+mn-ea"/>
          <a:cs typeface="+mn-cs"/>
        </a:defRPr>
      </a:lvl1pPr>
      <a:lvl2pPr marL="457198" algn="l" defTabSz="914396" rtl="0" eaLnBrk="1" latinLnBrk="0" hangingPunct="1">
        <a:defRPr sz="1800" kern="1200">
          <a:solidFill>
            <a:schemeClr val="tx1"/>
          </a:solidFill>
          <a:latin typeface="+mn-lt"/>
          <a:ea typeface="+mn-ea"/>
          <a:cs typeface="+mn-cs"/>
        </a:defRPr>
      </a:lvl2pPr>
      <a:lvl3pPr marL="914396" algn="l" defTabSz="914396" rtl="0" eaLnBrk="1" latinLnBrk="0" hangingPunct="1">
        <a:defRPr sz="1800" kern="1200">
          <a:solidFill>
            <a:schemeClr val="tx1"/>
          </a:solidFill>
          <a:latin typeface="+mn-lt"/>
          <a:ea typeface="+mn-ea"/>
          <a:cs typeface="+mn-cs"/>
        </a:defRPr>
      </a:lvl3pPr>
      <a:lvl4pPr marL="1371595" algn="l" defTabSz="914396" rtl="0" eaLnBrk="1" latinLnBrk="0" hangingPunct="1">
        <a:defRPr sz="1800" kern="1200">
          <a:solidFill>
            <a:schemeClr val="tx1"/>
          </a:solidFill>
          <a:latin typeface="+mn-lt"/>
          <a:ea typeface="+mn-ea"/>
          <a:cs typeface="+mn-cs"/>
        </a:defRPr>
      </a:lvl4pPr>
      <a:lvl5pPr marL="1828793" algn="l" defTabSz="914396" rtl="0" eaLnBrk="1" latinLnBrk="0" hangingPunct="1">
        <a:defRPr sz="1800" kern="1200">
          <a:solidFill>
            <a:schemeClr val="tx1"/>
          </a:solidFill>
          <a:latin typeface="+mn-lt"/>
          <a:ea typeface="+mn-ea"/>
          <a:cs typeface="+mn-cs"/>
        </a:defRPr>
      </a:lvl5pPr>
      <a:lvl6pPr marL="2285991" algn="l" defTabSz="914396" rtl="0" eaLnBrk="1" latinLnBrk="0" hangingPunct="1">
        <a:defRPr sz="1800" kern="1200">
          <a:solidFill>
            <a:schemeClr val="tx1"/>
          </a:solidFill>
          <a:latin typeface="+mn-lt"/>
          <a:ea typeface="+mn-ea"/>
          <a:cs typeface="+mn-cs"/>
        </a:defRPr>
      </a:lvl6pPr>
      <a:lvl7pPr marL="2743189" algn="l" defTabSz="914396" rtl="0" eaLnBrk="1" latinLnBrk="0" hangingPunct="1">
        <a:defRPr sz="1800" kern="1200">
          <a:solidFill>
            <a:schemeClr val="tx1"/>
          </a:solidFill>
          <a:latin typeface="+mn-lt"/>
          <a:ea typeface="+mn-ea"/>
          <a:cs typeface="+mn-cs"/>
        </a:defRPr>
      </a:lvl7pPr>
      <a:lvl8pPr marL="3200388" algn="l" defTabSz="914396" rtl="0" eaLnBrk="1" latinLnBrk="0" hangingPunct="1">
        <a:defRPr sz="1800" kern="1200">
          <a:solidFill>
            <a:schemeClr val="tx1"/>
          </a:solidFill>
          <a:latin typeface="+mn-lt"/>
          <a:ea typeface="+mn-ea"/>
          <a:cs typeface="+mn-cs"/>
        </a:defRPr>
      </a:lvl8pPr>
      <a:lvl9pPr marL="3657586" algn="l" defTabSz="914396"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hyperlink" Target="https://www.irena.org/Publications/2026/Jan/Flexibility-for-a-secure-and-affordable-power-sector-transformation?utm_source=chatgpt.com" TargetMode="External"/><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30.png"/><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microsoft.com/office/2007/relationships/hdphoto" Target="../media/hdphoto1.wdp"/><Relationship Id="rId9" Type="http://schemas.openxmlformats.org/officeDocument/2006/relationships/image" Target="../media/image35.png"/><Relationship Id="rId14" Type="http://schemas.openxmlformats.org/officeDocument/2006/relationships/image" Target="../media/image40.pn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hyperlink" Target="https://www.irena.org/Publications/2024/May/Public-finance-for-universal-energy-access" TargetMode="External"/><Relationship Id="rId5" Type="http://schemas.openxmlformats.org/officeDocument/2006/relationships/hyperlink" Target="https://datahelpdesk.worldbank.org/knowledgebase/articles/906519-world-bank-country-and-lending-groups?utm_source=chatgpt.com" TargetMode="External"/><Relationship Id="rId4" Type="http://schemas.openxmlformats.org/officeDocument/2006/relationships/hyperlink" Target="https://trackingsdg7.esmap.org/sites/default/files/download-documents/SDG7-Report2026-0623-V4-4Web.pdf" TargetMode="External"/></Relationships>
</file>

<file path=ppt/slides/_rels/slide15.xml.rels><?xml version="1.0" encoding="UTF-8" standalone="yes"?>
<Relationships xmlns="http://schemas.openxmlformats.org/package/2006/relationships"><Relationship Id="rId8" Type="http://schemas.openxmlformats.org/officeDocument/2006/relationships/hyperlink" Target="https://www.ercot.com/gridinfo/resource" TargetMode="External"/><Relationship Id="rId13" Type="http://schemas.openxmlformats.org/officeDocument/2006/relationships/image" Target="../media/image47.emf"/><Relationship Id="rId3" Type="http://schemas.openxmlformats.org/officeDocument/2006/relationships/hyperlink" Target="https://stateofenergy.wa.gov.au/learn/distributed-energy-resources" TargetMode="External"/><Relationship Id="rId7" Type="http://schemas.openxmlformats.org/officeDocument/2006/relationships/hyperlink" Target="https://www.coordinador.cl/reportes-y-estadisticas/#Estadisticas" TargetMode="External"/><Relationship Id="rId12" Type="http://schemas.openxmlformats.org/officeDocument/2006/relationships/image" Target="../media/image46.emf"/><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hyperlink" Target="/https:/www.aeso.ca/assets/Uploads/AESO-Delivered-Cost-of-Electricity-Report-FINAL-31May2020.pdf" TargetMode="External"/><Relationship Id="rId11" Type="http://schemas.openxmlformats.org/officeDocument/2006/relationships/image" Target="../media/image45.emf"/><Relationship Id="rId5" Type="http://schemas.openxmlformats.org/officeDocument/2006/relationships/hyperlink" Target="https://www.aeso.ca/assets/Annual-Market-Stats-2025.pdf" TargetMode="External"/><Relationship Id="rId10" Type="http://schemas.openxmlformats.org/officeDocument/2006/relationships/image" Target="../media/image44.emf"/><Relationship Id="rId4" Type="http://schemas.openxmlformats.org/officeDocument/2006/relationships/hyperlink" Target="https://sen.asn.au/wp-content/uploads/WA-Rooftop-Solar-and-Storage-Optimisation-Report_A.pdf" TargetMode="External"/><Relationship Id="rId9" Type="http://schemas.openxmlformats.org/officeDocument/2006/relationships/hyperlink" Target="https://www.ercot.com/gridinfo/load/forecast"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48.png"/><Relationship Id="rId7" Type="http://schemas.openxmlformats.org/officeDocument/2006/relationships/image" Target="../media/image12.sv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 Id="rId9" Type="http://schemas.openxmlformats.org/officeDocument/2006/relationships/image" Target="../media/image14.svg"/></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sv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5.svg"/><Relationship Id="rId11" Type="http://schemas.openxmlformats.org/officeDocument/2006/relationships/image" Target="../media/image10.svg"/><Relationship Id="rId5" Type="http://schemas.openxmlformats.org/officeDocument/2006/relationships/image" Target="../media/image4.svg"/><Relationship Id="rId15" Type="http://schemas.openxmlformats.org/officeDocument/2006/relationships/image" Target="../media/image14.sv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svg"/><Relationship Id="rId14" Type="http://schemas.openxmlformats.org/officeDocument/2006/relationships/image" Target="../media/image13.sv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https://www.dallasfed.org/research/surveys/tbos/2021/2103q" TargetMode="External"/><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hyperlink" Target="https://www.tdi.texas.gov/reports/documents/feb2021-tx-winter-weather-summary-jun2022.pdf" TargetMode="External"/><Relationship Id="rId4" Type="http://schemas.openxmlformats.org/officeDocument/2006/relationships/hyperlink" Target="https://www.dallasfed.org/research/economics/2021/0415"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www.citizen.co.za/news/south-africa/load-shedding/sa-spent-9-of-2020-without-power-thanks-to-load-shedding/" TargetMode="External"/><Relationship Id="rId3" Type="http://schemas.openxmlformats.org/officeDocument/2006/relationships/image" Target="../media/image18.jpg"/><Relationship Id="rId7" Type="http://schemas.openxmlformats.org/officeDocument/2006/relationships/hyperlink" Target="Alternatively%20for%20Romania%20from%20the%20WB%20(page%20138):%20for%20bottom%20quintile%20of%20income,%20around%2016%25%20of%20income%20spent%20on%20energy%20vs%205%25%20for%20top%20quintile:%20https:/openknowledge.worldbank.org/entities/publication/ba37e8f6-7f84-4e9e-a67a-80684bd7e74e"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hyperlink" Target="https://www.france24.com/en/europe/20250429-power-restored-spain-after-massive-blackout-leaves-millions-stranded" TargetMode="External"/><Relationship Id="rId11" Type="http://schemas.openxmlformats.org/officeDocument/2006/relationships/hyperlink" Target="https://apnews.com/article/balkans-heat-wave-warnings-72b80a830b8bb275f377818ab2e41076" TargetMode="External"/><Relationship Id="rId5" Type="http://schemas.openxmlformats.org/officeDocument/2006/relationships/hyperlink" Target="https://www.aljazeera.com/news/2025/2/26/chile-declares-state-of-emergency-as-blackout-plunges-country-into-darkness" TargetMode="External"/><Relationship Id="rId10" Type="http://schemas.openxmlformats.org/officeDocument/2006/relationships/hyperlink" Target="https://www-cdn.abcnews.com/International/cuba-working-restore-power-hurricane-ian-national-blackout/story?id=90636270" TargetMode="External"/><Relationship Id="rId4" Type="http://schemas.openxmlformats.org/officeDocument/2006/relationships/image" Target="../media/image19.svg"/><Relationship Id="rId9" Type="http://schemas.openxmlformats.org/officeDocument/2006/relationships/hyperlink" Target="https://www.businessinsider.com/massive-blackout-hits-taiwan-affecting-households-2022-3" TargetMode="Externa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hyperlink" Target="https://databank.worldbank.org/metadataglossary/doing-business/series/IC.ELC.OUTG.FREQ.DURS.03.DB1619"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hyperlink" Target="https://www.ercot.com/files/docs/2024/02/19/10.2%20System%20Operations%20Update_v3.pdf"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energia.pr.gov/en/dockets/?docket=nepr-mi-2022-0001"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23.png"/><Relationship Id="rId4" Type="http://schemas.openxmlformats.org/officeDocument/2006/relationships/hyperlink" Target="https://eta-publications.lbl.gov/sites/default/files/2025-03/economic_impacts_outages_pr_final_with_cover.pdf" TargetMode="External"/></Relationships>
</file>

<file path=ppt/slides/_rels/slide9.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chart" Target="../charts/chart2.xml"/><Relationship Id="rId7"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hyperlink" Target="https://www.remi.com/models/pi" TargetMode="External"/><Relationship Id="rId5" Type="http://schemas.openxmlformats.org/officeDocument/2006/relationships/hyperlink" Target="https://atb.nlr.gov/electricity/2024/data" TargetMode="External"/><Relationship Id="rId4" Type="http://schemas.openxmlformats.org/officeDocument/2006/relationships/hyperlink" Target="https://www.pjm.com/-/media/DotCom/committees-groups/committees/mic/2025/20250411-special/item-1-02-revised-cone-report-final.pdf" TargetMode="External"/><Relationship Id="rId9" Type="http://schemas.openxmlformats.org/officeDocument/2006/relationships/chart" Target="../charts/char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105508"/>
            <a:ext cx="8534400" cy="954107"/>
          </a:xfrm>
        </p:spPr>
        <p:txBody>
          <a:bodyPr wrap="square">
            <a:spAutoFit/>
          </a:bodyPr>
          <a:lstStyle/>
          <a:p>
            <a:pPr>
              <a:spcBef>
                <a:spcPts val="600"/>
              </a:spcBef>
              <a:spcAft>
                <a:spcPts val="600"/>
              </a:spcAft>
            </a:pPr>
            <a:r>
              <a:rPr lang="en-US" sz="2800" dirty="0"/>
              <a:t>Reliable and affordable electricity: the fuel for economic growth</a:t>
            </a:r>
            <a:endParaRPr lang="en-US" sz="3200" dirty="0"/>
          </a:p>
        </p:txBody>
      </p:sp>
      <p:sp>
        <p:nvSpPr>
          <p:cNvPr id="3" name="Subtitle 2"/>
          <p:cNvSpPr>
            <a:spLocks noGrp="1"/>
          </p:cNvSpPr>
          <p:nvPr>
            <p:ph type="subTitle" idx="1"/>
          </p:nvPr>
        </p:nvSpPr>
        <p:spPr>
          <a:xfrm>
            <a:off x="984739" y="4511459"/>
            <a:ext cx="7315200" cy="828558"/>
          </a:xfrm>
        </p:spPr>
        <p:txBody>
          <a:bodyPr anchor="t"/>
          <a:lstStyle/>
          <a:p>
            <a:r>
              <a:rPr lang="en-US" sz="2000" i="1" dirty="0"/>
              <a:t>prepared for the </a:t>
            </a:r>
          </a:p>
          <a:p>
            <a:r>
              <a:rPr lang="en-US" sz="2000" i="1" dirty="0"/>
              <a:t>Rethinking Electricity Forum at CIGRE 2026</a:t>
            </a:r>
          </a:p>
          <a:p>
            <a:r>
              <a:rPr lang="en-US" sz="2000" i="1" dirty="0"/>
              <a:t>Paris, France</a:t>
            </a:r>
          </a:p>
        </p:txBody>
      </p:sp>
      <p:sp>
        <p:nvSpPr>
          <p:cNvPr id="4" name="Text Placeholder 3"/>
          <p:cNvSpPr>
            <a:spLocks noGrp="1"/>
          </p:cNvSpPr>
          <p:nvPr>
            <p:ph type="body" sz="quarter" idx="10"/>
          </p:nvPr>
        </p:nvSpPr>
        <p:spPr>
          <a:xfrm>
            <a:off x="4642339" y="5658928"/>
            <a:ext cx="4424852" cy="1088362"/>
          </a:xfrm>
        </p:spPr>
        <p:txBody>
          <a:bodyPr/>
          <a:lstStyle/>
          <a:p>
            <a:r>
              <a:rPr lang="en-CA" dirty="0"/>
              <a:t>Julia Frayer</a:t>
            </a:r>
          </a:p>
          <a:p>
            <a:r>
              <a:rPr lang="en-CA" dirty="0"/>
              <a:t>A</a:t>
            </a:r>
            <a:r>
              <a:rPr lang="en-US" altLang="zh-CN" dirty="0"/>
              <a:t>ugust 14,</a:t>
            </a:r>
            <a:r>
              <a:rPr lang="en-CA" dirty="0"/>
              <a:t> 2026</a:t>
            </a:r>
          </a:p>
        </p:txBody>
      </p:sp>
    </p:spTree>
    <p:extLst>
      <p:ext uri="{BB962C8B-B14F-4D97-AF65-F5344CB8AC3E}">
        <p14:creationId xmlns:p14="http://schemas.microsoft.com/office/powerpoint/2010/main" val="11477976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C67A5E-86FD-7D9C-0A69-2BFAEA29BC74}"/>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D74C6E38-F2E4-A3EE-49C1-1573249127B9}"/>
              </a:ext>
            </a:extLst>
          </p:cNvPr>
          <p:cNvSpPr/>
          <p:nvPr/>
        </p:nvSpPr>
        <p:spPr>
          <a:xfrm>
            <a:off x="259608" y="1209578"/>
            <a:ext cx="8638453" cy="497456"/>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latin typeface="Lucida Sans" panose="020B0602030504020204" pitchFamily="34" charset="0"/>
              </a:rPr>
              <a:t>Ancillary services </a:t>
            </a:r>
            <a:r>
              <a:rPr lang="en-US" altLang="zh-CN" sz="1400" b="1" dirty="0">
                <a:latin typeface="Lucida Sans" panose="020B0602030504020204" pitchFamily="34" charset="0"/>
              </a:rPr>
              <a:t>and operating reserves </a:t>
            </a:r>
            <a:r>
              <a:rPr lang="en-US" sz="1400" b="1" dirty="0">
                <a:latin typeface="Lucida Sans" panose="020B0602030504020204" pitchFamily="34" charset="0"/>
              </a:rPr>
              <a:t>together only account for less than 10% of wholesale product costs by ISO/RTO in some major US markets</a:t>
            </a:r>
          </a:p>
        </p:txBody>
      </p:sp>
      <p:sp>
        <p:nvSpPr>
          <p:cNvPr id="3" name="Text Placeholder 2">
            <a:extLst>
              <a:ext uri="{FF2B5EF4-FFF2-40B4-BE49-F238E27FC236}">
                <a16:creationId xmlns:a16="http://schemas.microsoft.com/office/drawing/2014/main" id="{4D8577FF-9CF4-EBFA-E23C-611C3101D962}"/>
              </a:ext>
            </a:extLst>
          </p:cNvPr>
          <p:cNvSpPr>
            <a:spLocks noGrp="1"/>
          </p:cNvSpPr>
          <p:nvPr>
            <p:ph type="body" sz="quarter" idx="10"/>
          </p:nvPr>
        </p:nvSpPr>
        <p:spPr/>
        <p:txBody>
          <a:bodyPr/>
          <a:lstStyle/>
          <a:p>
            <a:r>
              <a:rPr lang="en-US" dirty="0">
                <a:solidFill>
                  <a:schemeClr val="accent1"/>
                </a:solidFill>
              </a:rPr>
              <a:t>Energy vs. Reliability and Flexibility</a:t>
            </a:r>
          </a:p>
        </p:txBody>
      </p:sp>
      <p:sp>
        <p:nvSpPr>
          <p:cNvPr id="4" name="Title 3">
            <a:extLst>
              <a:ext uri="{FF2B5EF4-FFF2-40B4-BE49-F238E27FC236}">
                <a16:creationId xmlns:a16="http://schemas.microsoft.com/office/drawing/2014/main" id="{D9D35693-746B-B308-5BCC-3901887DB5A5}"/>
              </a:ext>
            </a:extLst>
          </p:cNvPr>
          <p:cNvSpPr>
            <a:spLocks noGrp="1"/>
          </p:cNvSpPr>
          <p:nvPr>
            <p:ph type="title"/>
          </p:nvPr>
        </p:nvSpPr>
        <p:spPr/>
        <p:txBody>
          <a:bodyPr>
            <a:noAutofit/>
          </a:bodyPr>
          <a:lstStyle/>
          <a:p>
            <a:r>
              <a:rPr lang="en-US" sz="1800" dirty="0"/>
              <a:t>Historically, the lion’s share of market value resided in the market price of energy, even with ISOs purchasing ancillary services and stand-alone capacity</a:t>
            </a:r>
          </a:p>
        </p:txBody>
      </p:sp>
      <p:sp>
        <p:nvSpPr>
          <p:cNvPr id="5" name="Slide Number Placeholder 4">
            <a:extLst>
              <a:ext uri="{FF2B5EF4-FFF2-40B4-BE49-F238E27FC236}">
                <a16:creationId xmlns:a16="http://schemas.microsoft.com/office/drawing/2014/main" id="{A3430285-4325-9A6B-A1B0-1F30B495D17F}"/>
              </a:ext>
            </a:extLst>
          </p:cNvPr>
          <p:cNvSpPr>
            <a:spLocks noGrp="1"/>
          </p:cNvSpPr>
          <p:nvPr>
            <p:ph type="sldNum" sz="quarter" idx="12"/>
          </p:nvPr>
        </p:nvSpPr>
        <p:spPr/>
        <p:txBody>
          <a:bodyPr/>
          <a:lstStyle/>
          <a:p>
            <a:pPr>
              <a:defRPr/>
            </a:pPr>
            <a:fld id="{2D62163B-94EF-4556-A1AC-19E952546DA3}" type="slidenum">
              <a:rPr lang="en-US" smtClean="0"/>
              <a:pPr>
                <a:defRPr/>
              </a:pPr>
              <a:t>10</a:t>
            </a:fld>
            <a:endParaRPr lang="en-US" dirty="0"/>
          </a:p>
        </p:txBody>
      </p:sp>
      <p:sp>
        <p:nvSpPr>
          <p:cNvPr id="27" name="Text Placeholder 1">
            <a:extLst>
              <a:ext uri="{FF2B5EF4-FFF2-40B4-BE49-F238E27FC236}">
                <a16:creationId xmlns:a16="http://schemas.microsoft.com/office/drawing/2014/main" id="{9414D2A6-65D5-CD04-EC34-22C6519D546C}"/>
              </a:ext>
            </a:extLst>
          </p:cNvPr>
          <p:cNvSpPr txBox="1">
            <a:spLocks/>
          </p:cNvSpPr>
          <p:nvPr/>
        </p:nvSpPr>
        <p:spPr>
          <a:xfrm>
            <a:off x="2567322" y="1512850"/>
            <a:ext cx="953118" cy="381483"/>
          </a:xfrm>
          <a:prstGeom prst="rect">
            <a:avLst/>
          </a:prstGeom>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buNone/>
            </a:pPr>
            <a:endParaRPr lang="en-US" altLang="zh-CN" sz="1600" dirty="0"/>
          </a:p>
        </p:txBody>
      </p:sp>
      <p:sp>
        <p:nvSpPr>
          <p:cNvPr id="31" name="Rectangle 30">
            <a:extLst>
              <a:ext uri="{FF2B5EF4-FFF2-40B4-BE49-F238E27FC236}">
                <a16:creationId xmlns:a16="http://schemas.microsoft.com/office/drawing/2014/main" id="{AA886877-E832-62EC-B11E-B253D2184424}"/>
              </a:ext>
            </a:extLst>
          </p:cNvPr>
          <p:cNvSpPr/>
          <p:nvPr/>
        </p:nvSpPr>
        <p:spPr>
          <a:xfrm>
            <a:off x="259608" y="1209577"/>
            <a:ext cx="8638453" cy="5548412"/>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a:extLst>
              <a:ext uri="{FF2B5EF4-FFF2-40B4-BE49-F238E27FC236}">
                <a16:creationId xmlns:a16="http://schemas.microsoft.com/office/drawing/2014/main" id="{14B57649-45E5-C0AF-A246-7AA206C8FAE5}"/>
              </a:ext>
            </a:extLst>
          </p:cNvPr>
          <p:cNvPicPr>
            <a:picLocks noChangeAspect="1"/>
          </p:cNvPicPr>
          <p:nvPr/>
        </p:nvPicPr>
        <p:blipFill>
          <a:blip r:embed="rId3"/>
          <a:stretch>
            <a:fillRect/>
          </a:stretch>
        </p:blipFill>
        <p:spPr>
          <a:xfrm>
            <a:off x="508793" y="4197057"/>
            <a:ext cx="3657600" cy="2385391"/>
          </a:xfrm>
          <a:prstGeom prst="rect">
            <a:avLst/>
          </a:prstGeom>
        </p:spPr>
      </p:pic>
      <p:pic>
        <p:nvPicPr>
          <p:cNvPr id="6" name="Picture 5">
            <a:extLst>
              <a:ext uri="{FF2B5EF4-FFF2-40B4-BE49-F238E27FC236}">
                <a16:creationId xmlns:a16="http://schemas.microsoft.com/office/drawing/2014/main" id="{F807DEDC-35F4-8A00-B413-C16BF87A9A90}"/>
              </a:ext>
            </a:extLst>
          </p:cNvPr>
          <p:cNvPicPr>
            <a:picLocks noChangeAspect="1"/>
          </p:cNvPicPr>
          <p:nvPr/>
        </p:nvPicPr>
        <p:blipFill>
          <a:blip r:embed="rId4"/>
          <a:stretch>
            <a:fillRect/>
          </a:stretch>
        </p:blipFill>
        <p:spPr>
          <a:xfrm>
            <a:off x="4960622" y="4195864"/>
            <a:ext cx="3659429" cy="2386584"/>
          </a:xfrm>
          <a:prstGeom prst="rect">
            <a:avLst/>
          </a:prstGeom>
        </p:spPr>
      </p:pic>
      <p:pic>
        <p:nvPicPr>
          <p:cNvPr id="8" name="Picture 7">
            <a:extLst>
              <a:ext uri="{FF2B5EF4-FFF2-40B4-BE49-F238E27FC236}">
                <a16:creationId xmlns:a16="http://schemas.microsoft.com/office/drawing/2014/main" id="{6C955844-F0B3-7279-DB32-B39457357F94}"/>
              </a:ext>
            </a:extLst>
          </p:cNvPr>
          <p:cNvPicPr>
            <a:picLocks noChangeAspect="1"/>
          </p:cNvPicPr>
          <p:nvPr/>
        </p:nvPicPr>
        <p:blipFill>
          <a:blip r:embed="rId5"/>
          <a:stretch>
            <a:fillRect/>
          </a:stretch>
        </p:blipFill>
        <p:spPr>
          <a:xfrm>
            <a:off x="4960622" y="1940473"/>
            <a:ext cx="3659429" cy="2386584"/>
          </a:xfrm>
          <a:prstGeom prst="rect">
            <a:avLst/>
          </a:prstGeom>
        </p:spPr>
      </p:pic>
      <p:pic>
        <p:nvPicPr>
          <p:cNvPr id="10" name="Picture 9">
            <a:extLst>
              <a:ext uri="{FF2B5EF4-FFF2-40B4-BE49-F238E27FC236}">
                <a16:creationId xmlns:a16="http://schemas.microsoft.com/office/drawing/2014/main" id="{FA05D418-E9E9-3797-A911-07F24F0F95F2}"/>
              </a:ext>
            </a:extLst>
          </p:cNvPr>
          <p:cNvPicPr>
            <a:picLocks noChangeAspect="1"/>
          </p:cNvPicPr>
          <p:nvPr/>
        </p:nvPicPr>
        <p:blipFill>
          <a:blip r:embed="rId6"/>
          <a:stretch>
            <a:fillRect/>
          </a:stretch>
        </p:blipFill>
        <p:spPr>
          <a:xfrm>
            <a:off x="508793" y="1940473"/>
            <a:ext cx="3659429" cy="2386584"/>
          </a:xfrm>
          <a:prstGeom prst="rect">
            <a:avLst/>
          </a:prstGeom>
        </p:spPr>
      </p:pic>
      <p:sp>
        <p:nvSpPr>
          <p:cNvPr id="12" name="Text Placeholder 1">
            <a:extLst>
              <a:ext uri="{FF2B5EF4-FFF2-40B4-BE49-F238E27FC236}">
                <a16:creationId xmlns:a16="http://schemas.microsoft.com/office/drawing/2014/main" id="{787E5FE0-E64D-A080-2701-66B6B4981267}"/>
              </a:ext>
            </a:extLst>
          </p:cNvPr>
          <p:cNvSpPr txBox="1">
            <a:spLocks/>
          </p:cNvSpPr>
          <p:nvPr/>
        </p:nvSpPr>
        <p:spPr>
          <a:xfrm>
            <a:off x="719159" y="1897583"/>
            <a:ext cx="953118" cy="341346"/>
          </a:xfrm>
          <a:prstGeom prst="rect">
            <a:avLst/>
          </a:prstGeom>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zh-CN" sz="1600" dirty="0">
                <a:solidFill>
                  <a:srgbClr val="0A006C"/>
                </a:solidFill>
              </a:rPr>
              <a:t>ISO-NE</a:t>
            </a:r>
          </a:p>
        </p:txBody>
      </p:sp>
      <p:cxnSp>
        <p:nvCxnSpPr>
          <p:cNvPr id="14" name="Straight Arrow Connector 13">
            <a:extLst>
              <a:ext uri="{FF2B5EF4-FFF2-40B4-BE49-F238E27FC236}">
                <a16:creationId xmlns:a16="http://schemas.microsoft.com/office/drawing/2014/main" id="{B820499C-2DD7-0666-F60C-50BF18793DC0}"/>
              </a:ext>
            </a:extLst>
          </p:cNvPr>
          <p:cNvCxnSpPr>
            <a:cxnSpLocks/>
          </p:cNvCxnSpPr>
          <p:nvPr/>
        </p:nvCxnSpPr>
        <p:spPr bwMode="auto">
          <a:xfrm flipV="1">
            <a:off x="2256205" y="2109690"/>
            <a:ext cx="421117" cy="164245"/>
          </a:xfrm>
          <a:prstGeom prst="straightConnector1">
            <a:avLst/>
          </a:prstGeom>
          <a:noFill/>
          <a:ln w="9525">
            <a:solidFill>
              <a:schemeClr val="accent4"/>
            </a:solidFill>
            <a:miter lim="800000"/>
            <a:headEnd/>
            <a:tailEnd type="triangle"/>
          </a:ln>
        </p:spPr>
      </p:cxnSp>
      <p:sp>
        <p:nvSpPr>
          <p:cNvPr id="15" name="Text Placeholder 1">
            <a:extLst>
              <a:ext uri="{FF2B5EF4-FFF2-40B4-BE49-F238E27FC236}">
                <a16:creationId xmlns:a16="http://schemas.microsoft.com/office/drawing/2014/main" id="{5CBB00ED-C996-CE7B-6183-343957167F58}"/>
              </a:ext>
            </a:extLst>
          </p:cNvPr>
          <p:cNvSpPr txBox="1">
            <a:spLocks/>
          </p:cNvSpPr>
          <p:nvPr/>
        </p:nvSpPr>
        <p:spPr>
          <a:xfrm>
            <a:off x="2567322" y="1512852"/>
            <a:ext cx="953118" cy="381483"/>
          </a:xfrm>
          <a:prstGeom prst="rect">
            <a:avLst/>
          </a:prstGeom>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altLang="zh-CN" sz="1600" dirty="0">
              <a:solidFill>
                <a:srgbClr val="0A006C"/>
              </a:solidFill>
            </a:endParaRPr>
          </a:p>
        </p:txBody>
      </p:sp>
      <p:sp>
        <p:nvSpPr>
          <p:cNvPr id="16" name="Text Placeholder 1">
            <a:extLst>
              <a:ext uri="{FF2B5EF4-FFF2-40B4-BE49-F238E27FC236}">
                <a16:creationId xmlns:a16="http://schemas.microsoft.com/office/drawing/2014/main" id="{BAFD06B8-7103-D04D-E812-0D12FBBBB7DD}"/>
              </a:ext>
            </a:extLst>
          </p:cNvPr>
          <p:cNvSpPr txBox="1">
            <a:spLocks/>
          </p:cNvSpPr>
          <p:nvPr/>
        </p:nvSpPr>
        <p:spPr>
          <a:xfrm>
            <a:off x="777240" y="4195864"/>
            <a:ext cx="953118" cy="341346"/>
          </a:xfrm>
          <a:prstGeom prst="rect">
            <a:avLst/>
          </a:prstGeom>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zh-CN" sz="1600" dirty="0">
                <a:solidFill>
                  <a:srgbClr val="0A006C"/>
                </a:solidFill>
              </a:rPr>
              <a:t>NYISO</a:t>
            </a:r>
          </a:p>
        </p:txBody>
      </p:sp>
      <p:sp>
        <p:nvSpPr>
          <p:cNvPr id="17" name="Text Placeholder 1">
            <a:extLst>
              <a:ext uri="{FF2B5EF4-FFF2-40B4-BE49-F238E27FC236}">
                <a16:creationId xmlns:a16="http://schemas.microsoft.com/office/drawing/2014/main" id="{13AD036F-759C-0DF5-A106-B72BDA92747B}"/>
              </a:ext>
            </a:extLst>
          </p:cNvPr>
          <p:cNvSpPr txBox="1">
            <a:spLocks/>
          </p:cNvSpPr>
          <p:nvPr/>
        </p:nvSpPr>
        <p:spPr>
          <a:xfrm>
            <a:off x="5310522" y="1897583"/>
            <a:ext cx="953118" cy="341346"/>
          </a:xfrm>
          <a:prstGeom prst="rect">
            <a:avLst/>
          </a:prstGeom>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zh-CN" sz="1600" dirty="0">
                <a:solidFill>
                  <a:srgbClr val="0A006C"/>
                </a:solidFill>
              </a:rPr>
              <a:t>MISO</a:t>
            </a:r>
          </a:p>
        </p:txBody>
      </p:sp>
      <p:sp>
        <p:nvSpPr>
          <p:cNvPr id="19" name="Text Placeholder 1">
            <a:extLst>
              <a:ext uri="{FF2B5EF4-FFF2-40B4-BE49-F238E27FC236}">
                <a16:creationId xmlns:a16="http://schemas.microsoft.com/office/drawing/2014/main" id="{793375D0-0637-7FA5-574F-79894B7C3A3A}"/>
              </a:ext>
            </a:extLst>
          </p:cNvPr>
          <p:cNvSpPr txBox="1">
            <a:spLocks/>
          </p:cNvSpPr>
          <p:nvPr/>
        </p:nvSpPr>
        <p:spPr>
          <a:xfrm>
            <a:off x="5310522" y="4195864"/>
            <a:ext cx="953118" cy="341346"/>
          </a:xfrm>
          <a:prstGeom prst="rect">
            <a:avLst/>
          </a:prstGeom>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zh-CN" sz="1600" dirty="0">
                <a:solidFill>
                  <a:srgbClr val="0A006C"/>
                </a:solidFill>
              </a:rPr>
              <a:t>PJM</a:t>
            </a:r>
          </a:p>
        </p:txBody>
      </p:sp>
      <p:sp>
        <p:nvSpPr>
          <p:cNvPr id="20" name="Text Placeholder 1">
            <a:extLst>
              <a:ext uri="{FF2B5EF4-FFF2-40B4-BE49-F238E27FC236}">
                <a16:creationId xmlns:a16="http://schemas.microsoft.com/office/drawing/2014/main" id="{3B9DAE09-77B0-73E8-FF6C-7A6244E82AC0}"/>
              </a:ext>
            </a:extLst>
          </p:cNvPr>
          <p:cNvSpPr txBox="1">
            <a:spLocks/>
          </p:cNvSpPr>
          <p:nvPr/>
        </p:nvSpPr>
        <p:spPr>
          <a:xfrm>
            <a:off x="2676101" y="1814047"/>
            <a:ext cx="2074216" cy="424882"/>
          </a:xfrm>
          <a:prstGeom prst="rect">
            <a:avLst/>
          </a:prstGeom>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zh-CN" sz="1100" dirty="0">
                <a:solidFill>
                  <a:srgbClr val="8064A2"/>
                </a:solidFill>
              </a:rPr>
              <a:t>Ancillary services + Operating reserves: </a:t>
            </a:r>
            <a:r>
              <a:rPr lang="en-US" altLang="zh-CN" sz="1200" dirty="0">
                <a:solidFill>
                  <a:srgbClr val="C0504D"/>
                </a:solidFill>
              </a:rPr>
              <a:t>1.5%</a:t>
            </a:r>
            <a:endParaRPr lang="en-US" altLang="zh-CN" sz="1100" dirty="0">
              <a:solidFill>
                <a:srgbClr val="C0504D"/>
              </a:solidFill>
            </a:endParaRPr>
          </a:p>
        </p:txBody>
      </p:sp>
      <p:cxnSp>
        <p:nvCxnSpPr>
          <p:cNvPr id="21" name="Straight Arrow Connector 20">
            <a:extLst>
              <a:ext uri="{FF2B5EF4-FFF2-40B4-BE49-F238E27FC236}">
                <a16:creationId xmlns:a16="http://schemas.microsoft.com/office/drawing/2014/main" id="{DAB69C1B-1F42-8FB4-7992-21BCAB84FE42}"/>
              </a:ext>
            </a:extLst>
          </p:cNvPr>
          <p:cNvCxnSpPr>
            <a:cxnSpLocks/>
          </p:cNvCxnSpPr>
          <p:nvPr/>
        </p:nvCxnSpPr>
        <p:spPr bwMode="auto">
          <a:xfrm flipV="1">
            <a:off x="6685161" y="2098113"/>
            <a:ext cx="138684" cy="175820"/>
          </a:xfrm>
          <a:prstGeom prst="straightConnector1">
            <a:avLst/>
          </a:prstGeom>
          <a:noFill/>
          <a:ln w="9525">
            <a:solidFill>
              <a:schemeClr val="accent4"/>
            </a:solidFill>
            <a:miter lim="800000"/>
            <a:headEnd/>
            <a:tailEnd type="triangle"/>
          </a:ln>
        </p:spPr>
      </p:cxnSp>
      <p:sp>
        <p:nvSpPr>
          <p:cNvPr id="22" name="Text Placeholder 1">
            <a:extLst>
              <a:ext uri="{FF2B5EF4-FFF2-40B4-BE49-F238E27FC236}">
                <a16:creationId xmlns:a16="http://schemas.microsoft.com/office/drawing/2014/main" id="{1A57758E-7DAF-CAFA-A576-25C206D2109D}"/>
              </a:ext>
            </a:extLst>
          </p:cNvPr>
          <p:cNvSpPr txBox="1">
            <a:spLocks/>
          </p:cNvSpPr>
          <p:nvPr/>
        </p:nvSpPr>
        <p:spPr>
          <a:xfrm>
            <a:off x="6823845" y="1811709"/>
            <a:ext cx="2074216" cy="424882"/>
          </a:xfrm>
          <a:prstGeom prst="rect">
            <a:avLst/>
          </a:prstGeom>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zh-CN" sz="1100" dirty="0">
                <a:solidFill>
                  <a:srgbClr val="8064A2"/>
                </a:solidFill>
              </a:rPr>
              <a:t>Ancillary services + Operating reserves: </a:t>
            </a:r>
            <a:r>
              <a:rPr lang="en-US" altLang="zh-CN" sz="1200" dirty="0">
                <a:solidFill>
                  <a:srgbClr val="C0504D"/>
                </a:solidFill>
              </a:rPr>
              <a:t>1.7%</a:t>
            </a:r>
            <a:endParaRPr lang="en-US" altLang="zh-CN" sz="1100" dirty="0">
              <a:solidFill>
                <a:srgbClr val="C0504D"/>
              </a:solidFill>
            </a:endParaRPr>
          </a:p>
        </p:txBody>
      </p:sp>
      <p:cxnSp>
        <p:nvCxnSpPr>
          <p:cNvPr id="24" name="Straight Arrow Connector 23">
            <a:extLst>
              <a:ext uri="{FF2B5EF4-FFF2-40B4-BE49-F238E27FC236}">
                <a16:creationId xmlns:a16="http://schemas.microsoft.com/office/drawing/2014/main" id="{9143F11E-31E0-92A7-FEF9-4D102C368F87}"/>
              </a:ext>
            </a:extLst>
          </p:cNvPr>
          <p:cNvCxnSpPr>
            <a:cxnSpLocks/>
          </p:cNvCxnSpPr>
          <p:nvPr/>
        </p:nvCxnSpPr>
        <p:spPr bwMode="auto">
          <a:xfrm flipV="1">
            <a:off x="2099648" y="4408307"/>
            <a:ext cx="506392" cy="128905"/>
          </a:xfrm>
          <a:prstGeom prst="straightConnector1">
            <a:avLst/>
          </a:prstGeom>
          <a:noFill/>
          <a:ln w="9525">
            <a:solidFill>
              <a:schemeClr val="accent4"/>
            </a:solidFill>
            <a:miter lim="800000"/>
            <a:headEnd/>
            <a:tailEnd type="triangle"/>
          </a:ln>
        </p:spPr>
      </p:cxnSp>
      <p:sp>
        <p:nvSpPr>
          <p:cNvPr id="26" name="Text Placeholder 1">
            <a:extLst>
              <a:ext uri="{FF2B5EF4-FFF2-40B4-BE49-F238E27FC236}">
                <a16:creationId xmlns:a16="http://schemas.microsoft.com/office/drawing/2014/main" id="{B2B89FE9-F18C-AAED-D8BF-14B1FEA9B7C0}"/>
              </a:ext>
            </a:extLst>
          </p:cNvPr>
          <p:cNvSpPr txBox="1">
            <a:spLocks/>
          </p:cNvSpPr>
          <p:nvPr/>
        </p:nvSpPr>
        <p:spPr>
          <a:xfrm>
            <a:off x="2606040" y="4113422"/>
            <a:ext cx="2074216" cy="424882"/>
          </a:xfrm>
          <a:prstGeom prst="rect">
            <a:avLst/>
          </a:prstGeom>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zh-CN" sz="1100" dirty="0">
                <a:solidFill>
                  <a:srgbClr val="8064A2"/>
                </a:solidFill>
              </a:rPr>
              <a:t>Ancillary services + Operating reserves: </a:t>
            </a:r>
            <a:r>
              <a:rPr lang="en-US" altLang="zh-CN" sz="1200" dirty="0">
                <a:solidFill>
                  <a:srgbClr val="C0504D"/>
                </a:solidFill>
              </a:rPr>
              <a:t>3.6%</a:t>
            </a:r>
            <a:endParaRPr lang="en-US" altLang="zh-CN" sz="1100" dirty="0">
              <a:solidFill>
                <a:srgbClr val="C0504D"/>
              </a:solidFill>
            </a:endParaRPr>
          </a:p>
        </p:txBody>
      </p:sp>
      <p:cxnSp>
        <p:nvCxnSpPr>
          <p:cNvPr id="28" name="Straight Arrow Connector 27">
            <a:extLst>
              <a:ext uri="{FF2B5EF4-FFF2-40B4-BE49-F238E27FC236}">
                <a16:creationId xmlns:a16="http://schemas.microsoft.com/office/drawing/2014/main" id="{5374F8F7-B02D-DE20-B408-D738E2BCF3F3}"/>
              </a:ext>
            </a:extLst>
          </p:cNvPr>
          <p:cNvCxnSpPr>
            <a:cxnSpLocks/>
          </p:cNvCxnSpPr>
          <p:nvPr/>
        </p:nvCxnSpPr>
        <p:spPr bwMode="auto">
          <a:xfrm flipV="1">
            <a:off x="6685163" y="4377428"/>
            <a:ext cx="169719" cy="151896"/>
          </a:xfrm>
          <a:prstGeom prst="straightConnector1">
            <a:avLst/>
          </a:prstGeom>
          <a:noFill/>
          <a:ln w="9525">
            <a:solidFill>
              <a:schemeClr val="accent4"/>
            </a:solidFill>
            <a:miter lim="800000"/>
            <a:headEnd/>
            <a:tailEnd type="triangle"/>
          </a:ln>
        </p:spPr>
      </p:cxnSp>
      <p:sp>
        <p:nvSpPr>
          <p:cNvPr id="30" name="Text Placeholder 1">
            <a:extLst>
              <a:ext uri="{FF2B5EF4-FFF2-40B4-BE49-F238E27FC236}">
                <a16:creationId xmlns:a16="http://schemas.microsoft.com/office/drawing/2014/main" id="{5C05BD8F-9D0A-74AB-71C4-94BE75160DF9}"/>
              </a:ext>
            </a:extLst>
          </p:cNvPr>
          <p:cNvSpPr txBox="1">
            <a:spLocks/>
          </p:cNvSpPr>
          <p:nvPr/>
        </p:nvSpPr>
        <p:spPr>
          <a:xfrm>
            <a:off x="6853661" y="4081787"/>
            <a:ext cx="2074216" cy="424882"/>
          </a:xfrm>
          <a:prstGeom prst="rect">
            <a:avLst/>
          </a:prstGeom>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zh-CN" sz="1100" dirty="0">
                <a:solidFill>
                  <a:srgbClr val="8064A2"/>
                </a:solidFill>
              </a:rPr>
              <a:t>Ancillary services + Operating reserves: </a:t>
            </a:r>
            <a:r>
              <a:rPr lang="en-US" altLang="zh-CN" sz="1200" dirty="0">
                <a:solidFill>
                  <a:srgbClr val="C0504D"/>
                </a:solidFill>
              </a:rPr>
              <a:t>1.7%</a:t>
            </a:r>
            <a:endParaRPr lang="en-US" altLang="zh-CN" sz="1100" dirty="0">
              <a:solidFill>
                <a:srgbClr val="C0504D"/>
              </a:solidFill>
            </a:endParaRPr>
          </a:p>
        </p:txBody>
      </p:sp>
      <p:sp>
        <p:nvSpPr>
          <p:cNvPr id="32" name="TextBox 31">
            <a:extLst>
              <a:ext uri="{FF2B5EF4-FFF2-40B4-BE49-F238E27FC236}">
                <a16:creationId xmlns:a16="http://schemas.microsoft.com/office/drawing/2014/main" id="{D32868E4-4D5B-DB12-994E-36CA1ABA185C}"/>
              </a:ext>
            </a:extLst>
          </p:cNvPr>
          <p:cNvSpPr txBox="1"/>
          <p:nvPr/>
        </p:nvSpPr>
        <p:spPr>
          <a:xfrm>
            <a:off x="356950" y="6310731"/>
            <a:ext cx="8448915" cy="415498"/>
          </a:xfrm>
          <a:prstGeom prst="rect">
            <a:avLst/>
          </a:prstGeom>
          <a:noFill/>
        </p:spPr>
        <p:txBody>
          <a:bodyPr wrap="square" lIns="0" tIns="0" rIns="0" bIns="0" rtlCol="0">
            <a:spAutoFit/>
          </a:bodyPr>
          <a:lstStyle/>
          <a:p>
            <a:pPr fontAlgn="base">
              <a:spcBef>
                <a:spcPct val="0"/>
              </a:spcBef>
              <a:spcAft>
                <a:spcPct val="0"/>
              </a:spcAft>
            </a:pPr>
            <a:r>
              <a:rPr lang="en-US" sz="900" i="1" dirty="0">
                <a:solidFill>
                  <a:srgbClr val="000000"/>
                </a:solidFill>
                <a:latin typeface="Lucida Sans" pitchFamily="34" charset="0"/>
                <a:cs typeface="Lucida Sans" pitchFamily="34" charset="0"/>
              </a:rPr>
              <a:t>Notes: The total expenditure in the graphs includes costs for purchasing energy, capacity, operating reserves, and ancillary services by RTO/ISO. Data are based on the average costs of 2019 – 2022, if available. </a:t>
            </a:r>
          </a:p>
          <a:p>
            <a:pPr fontAlgn="base">
              <a:spcBef>
                <a:spcPct val="0"/>
              </a:spcBef>
              <a:spcAft>
                <a:spcPct val="0"/>
              </a:spcAft>
            </a:pPr>
            <a:r>
              <a:rPr lang="en-US" sz="900" i="1" dirty="0">
                <a:solidFill>
                  <a:srgbClr val="000000"/>
                </a:solidFill>
                <a:latin typeface="Lucida Sans" pitchFamily="34" charset="0"/>
                <a:cs typeface="Lucida Sans" pitchFamily="34" charset="0"/>
              </a:rPr>
              <a:t>Sources: FERC 2023 Common Metrics Report and 2022 NYISO State of the Market Report (Potomac Economics).</a:t>
            </a:r>
          </a:p>
        </p:txBody>
      </p:sp>
    </p:spTree>
    <p:extLst>
      <p:ext uri="{BB962C8B-B14F-4D97-AF65-F5344CB8AC3E}">
        <p14:creationId xmlns:p14="http://schemas.microsoft.com/office/powerpoint/2010/main" val="40474011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9DA62-78FF-B16C-0AF4-B79CF2D02AD8}"/>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E3F18816-F4E0-145E-85F1-6A56CDD90C90}"/>
              </a:ext>
            </a:extLst>
          </p:cNvPr>
          <p:cNvSpPr>
            <a:spLocks noGrp="1"/>
          </p:cNvSpPr>
          <p:nvPr>
            <p:ph type="body" sz="quarter" idx="10"/>
          </p:nvPr>
        </p:nvSpPr>
        <p:spPr/>
        <p:txBody>
          <a:bodyPr/>
          <a:lstStyle/>
          <a:p>
            <a:r>
              <a:rPr lang="en-US" dirty="0">
                <a:solidFill>
                  <a:schemeClr val="accent1"/>
                </a:solidFill>
              </a:rPr>
              <a:t>Energy vs. Reliability and Flexibility</a:t>
            </a:r>
          </a:p>
        </p:txBody>
      </p:sp>
      <p:sp>
        <p:nvSpPr>
          <p:cNvPr id="4" name="Title 3">
            <a:extLst>
              <a:ext uri="{FF2B5EF4-FFF2-40B4-BE49-F238E27FC236}">
                <a16:creationId xmlns:a16="http://schemas.microsoft.com/office/drawing/2014/main" id="{448173B5-034A-E2C6-65E3-3CDE294578B3}"/>
              </a:ext>
            </a:extLst>
          </p:cNvPr>
          <p:cNvSpPr>
            <a:spLocks noGrp="1"/>
          </p:cNvSpPr>
          <p:nvPr>
            <p:ph type="title"/>
          </p:nvPr>
        </p:nvSpPr>
        <p:spPr/>
        <p:txBody>
          <a:bodyPr>
            <a:noAutofit/>
          </a:bodyPr>
          <a:lstStyle/>
          <a:p>
            <a:r>
              <a:rPr lang="en-US" sz="1800" dirty="0"/>
              <a:t>Power system flexibility is expected to become more valuable with increased renewable penetration and rising net load uncertainty</a:t>
            </a:r>
          </a:p>
        </p:txBody>
      </p:sp>
      <p:sp>
        <p:nvSpPr>
          <p:cNvPr id="5" name="Slide Number Placeholder 4">
            <a:extLst>
              <a:ext uri="{FF2B5EF4-FFF2-40B4-BE49-F238E27FC236}">
                <a16:creationId xmlns:a16="http://schemas.microsoft.com/office/drawing/2014/main" id="{17E66BB9-F079-023C-448E-B8A4C1AFD136}"/>
              </a:ext>
            </a:extLst>
          </p:cNvPr>
          <p:cNvSpPr>
            <a:spLocks noGrp="1"/>
          </p:cNvSpPr>
          <p:nvPr>
            <p:ph type="sldNum" sz="quarter" idx="12"/>
          </p:nvPr>
        </p:nvSpPr>
        <p:spPr/>
        <p:txBody>
          <a:bodyPr/>
          <a:lstStyle/>
          <a:p>
            <a:pPr>
              <a:defRPr/>
            </a:pPr>
            <a:fld id="{2D62163B-94EF-4556-A1AC-19E952546DA3}" type="slidenum">
              <a:rPr lang="en-US" smtClean="0"/>
              <a:pPr>
                <a:defRPr/>
              </a:pPr>
              <a:t>11</a:t>
            </a:fld>
            <a:endParaRPr lang="en-US" dirty="0"/>
          </a:p>
        </p:txBody>
      </p:sp>
      <p:sp>
        <p:nvSpPr>
          <p:cNvPr id="9" name="Rectangle 8">
            <a:extLst>
              <a:ext uri="{FF2B5EF4-FFF2-40B4-BE49-F238E27FC236}">
                <a16:creationId xmlns:a16="http://schemas.microsoft.com/office/drawing/2014/main" id="{FD9E49A5-2FB7-DAAE-6F90-43A96F2514D6}"/>
              </a:ext>
            </a:extLst>
          </p:cNvPr>
          <p:cNvSpPr/>
          <p:nvPr/>
        </p:nvSpPr>
        <p:spPr>
          <a:xfrm>
            <a:off x="504356" y="1249509"/>
            <a:ext cx="8186241" cy="746308"/>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400" b="1" dirty="0">
                <a:latin typeface="Lucida Sans" panose="020B0602030504020204" pitchFamily="34" charset="0"/>
              </a:rPr>
              <a:t>International Renewable Energy Agency (“IRENA”) 2026 study findings: Rising variable renewable energy (“VRE”) penetration is increasing the need for a diverse portfolio of flexibility resources to maintain a secure and cost-effective power supply</a:t>
            </a:r>
          </a:p>
        </p:txBody>
      </p:sp>
      <p:sp>
        <p:nvSpPr>
          <p:cNvPr id="13" name="Rectangle 12">
            <a:extLst>
              <a:ext uri="{FF2B5EF4-FFF2-40B4-BE49-F238E27FC236}">
                <a16:creationId xmlns:a16="http://schemas.microsoft.com/office/drawing/2014/main" id="{AF57120A-3B65-A46B-C5E1-22E202829F6F}"/>
              </a:ext>
            </a:extLst>
          </p:cNvPr>
          <p:cNvSpPr/>
          <p:nvPr/>
        </p:nvSpPr>
        <p:spPr>
          <a:xfrm>
            <a:off x="504357" y="1249510"/>
            <a:ext cx="8186241" cy="5527528"/>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 name="Picture 5">
            <a:extLst>
              <a:ext uri="{FF2B5EF4-FFF2-40B4-BE49-F238E27FC236}">
                <a16:creationId xmlns:a16="http://schemas.microsoft.com/office/drawing/2014/main" id="{3F8AA81F-13F6-B841-E48E-EA3C29E08C25}"/>
              </a:ext>
            </a:extLst>
          </p:cNvPr>
          <p:cNvPicPr>
            <a:picLocks noChangeAspect="1"/>
          </p:cNvPicPr>
          <p:nvPr/>
        </p:nvPicPr>
        <p:blipFill>
          <a:blip r:embed="rId3"/>
          <a:stretch>
            <a:fillRect/>
          </a:stretch>
        </p:blipFill>
        <p:spPr>
          <a:xfrm>
            <a:off x="1385887" y="4304527"/>
            <a:ext cx="6477000" cy="1850571"/>
          </a:xfrm>
          <a:prstGeom prst="rect">
            <a:avLst/>
          </a:prstGeom>
          <a:ln>
            <a:solidFill>
              <a:schemeClr val="accent1">
                <a:shade val="15000"/>
              </a:schemeClr>
            </a:solidFill>
          </a:ln>
        </p:spPr>
      </p:pic>
      <p:sp>
        <p:nvSpPr>
          <p:cNvPr id="14" name="Text Placeholder 1">
            <a:extLst>
              <a:ext uri="{FF2B5EF4-FFF2-40B4-BE49-F238E27FC236}">
                <a16:creationId xmlns:a16="http://schemas.microsoft.com/office/drawing/2014/main" id="{35D8B081-4143-10C3-D523-C1FC2C2406D5}"/>
              </a:ext>
            </a:extLst>
          </p:cNvPr>
          <p:cNvSpPr txBox="1">
            <a:spLocks/>
          </p:cNvSpPr>
          <p:nvPr/>
        </p:nvSpPr>
        <p:spPr>
          <a:xfrm>
            <a:off x="474894" y="3706204"/>
            <a:ext cx="8298985" cy="491812"/>
          </a:xfrm>
          <a:prstGeom prst="rect">
            <a:avLst/>
          </a:prstGeom>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300" dirty="0"/>
              <a:t>…Daily flexibility needs for the power sector would increase 10x to manage the daily variability of net load </a:t>
            </a:r>
            <a:r>
              <a:rPr lang="zh-CN" altLang="en-US" sz="1300" dirty="0"/>
              <a:t>（</a:t>
            </a:r>
            <a:r>
              <a:rPr lang="en-US" altLang="zh-CN" sz="1300" dirty="0"/>
              <a:t>from 7% in 2019 to 30% by 2050 as share of annual electricity demand)</a:t>
            </a:r>
            <a:endParaRPr lang="en-US" sz="1300" dirty="0"/>
          </a:p>
        </p:txBody>
      </p:sp>
      <p:sp>
        <p:nvSpPr>
          <p:cNvPr id="17" name="Text Placeholder 1">
            <a:extLst>
              <a:ext uri="{FF2B5EF4-FFF2-40B4-BE49-F238E27FC236}">
                <a16:creationId xmlns:a16="http://schemas.microsoft.com/office/drawing/2014/main" id="{140AF185-965E-C9E0-419D-0B636B690A4F}"/>
              </a:ext>
            </a:extLst>
          </p:cNvPr>
          <p:cNvSpPr txBox="1">
            <a:spLocks/>
          </p:cNvSpPr>
          <p:nvPr/>
        </p:nvSpPr>
        <p:spPr>
          <a:xfrm>
            <a:off x="695910" y="2218825"/>
            <a:ext cx="3425856" cy="1145957"/>
          </a:xfrm>
          <a:prstGeom prst="rect">
            <a:avLst/>
          </a:prstGeom>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300" dirty="0"/>
              <a:t>As the global wind and solar generation rises from 9% of total electricity generation in 2019… </a:t>
            </a:r>
          </a:p>
          <a:p>
            <a:pPr marL="0" indent="0">
              <a:spcBef>
                <a:spcPts val="1800"/>
              </a:spcBef>
              <a:buNone/>
            </a:pPr>
            <a:r>
              <a:rPr lang="en-US" sz="1300" dirty="0"/>
              <a:t>…to an estimated 46% in 2030 and 70% in 2050…</a:t>
            </a:r>
          </a:p>
        </p:txBody>
      </p:sp>
      <p:pic>
        <p:nvPicPr>
          <p:cNvPr id="28" name="Picture 27">
            <a:extLst>
              <a:ext uri="{FF2B5EF4-FFF2-40B4-BE49-F238E27FC236}">
                <a16:creationId xmlns:a16="http://schemas.microsoft.com/office/drawing/2014/main" id="{26B9C182-D2B5-59F0-624F-3691A0C51D4D}"/>
              </a:ext>
            </a:extLst>
          </p:cNvPr>
          <p:cNvPicPr>
            <a:picLocks noChangeAspect="1"/>
          </p:cNvPicPr>
          <p:nvPr/>
        </p:nvPicPr>
        <p:blipFill>
          <a:blip r:embed="rId4"/>
          <a:stretch>
            <a:fillRect/>
          </a:stretch>
        </p:blipFill>
        <p:spPr>
          <a:xfrm>
            <a:off x="4397540" y="2159613"/>
            <a:ext cx="3732199" cy="1474285"/>
          </a:xfrm>
          <a:prstGeom prst="rect">
            <a:avLst/>
          </a:prstGeom>
        </p:spPr>
      </p:pic>
      <p:sp>
        <p:nvSpPr>
          <p:cNvPr id="30" name="TextBox 29">
            <a:extLst>
              <a:ext uri="{FF2B5EF4-FFF2-40B4-BE49-F238E27FC236}">
                <a16:creationId xmlns:a16="http://schemas.microsoft.com/office/drawing/2014/main" id="{3878D740-DF1B-0D4F-6676-09930AB657D8}"/>
              </a:ext>
            </a:extLst>
          </p:cNvPr>
          <p:cNvSpPr txBox="1"/>
          <p:nvPr/>
        </p:nvSpPr>
        <p:spPr>
          <a:xfrm>
            <a:off x="585548" y="6318894"/>
            <a:ext cx="8033383" cy="415498"/>
          </a:xfrm>
          <a:prstGeom prst="rect">
            <a:avLst/>
          </a:prstGeom>
          <a:noFill/>
        </p:spPr>
        <p:txBody>
          <a:bodyPr wrap="square" lIns="0" tIns="0" rIns="0" bIns="0" rtlCol="0">
            <a:spAutoFit/>
          </a:bodyPr>
          <a:lstStyle/>
          <a:p>
            <a:r>
              <a:rPr lang="en-US" sz="900" i="1" dirty="0">
                <a:solidFill>
                  <a:srgbClr val="000000"/>
                </a:solidFill>
                <a:latin typeface="Lucida Sans" pitchFamily="34" charset="0"/>
                <a:cs typeface="Lucida Sans" pitchFamily="34" charset="0"/>
              </a:rPr>
              <a:t>Notes: IRENA’s definition of flexibility needs are quantified by measuring the cumulative energy (annual TWh) deviation of the net load (demand minus VRE generation) from its average value over the defined timescale.</a:t>
            </a:r>
          </a:p>
          <a:p>
            <a:r>
              <a:rPr lang="en-US" sz="900" i="1" dirty="0">
                <a:solidFill>
                  <a:srgbClr val="000000"/>
                </a:solidFill>
                <a:latin typeface="Lucida Sans" pitchFamily="34" charset="0"/>
                <a:cs typeface="Lucida Sans" pitchFamily="34" charset="0"/>
              </a:rPr>
              <a:t>Source: </a:t>
            </a:r>
            <a:r>
              <a:rPr lang="en-US" sz="900" i="1" dirty="0">
                <a:solidFill>
                  <a:srgbClr val="000000"/>
                </a:solidFill>
                <a:latin typeface="Lucida Sans" pitchFamily="34" charset="0"/>
                <a:cs typeface="Lucida Sans" pitchFamily="34" charset="0"/>
                <a:hlinkClick r:id="rId5"/>
              </a:rPr>
              <a:t>International Renewable Energy Agency</a:t>
            </a:r>
            <a:endParaRPr lang="en-US" sz="900" i="1" dirty="0">
              <a:solidFill>
                <a:srgbClr val="000000"/>
              </a:solidFill>
              <a:latin typeface="Lucida Sans" pitchFamily="34" charset="0"/>
              <a:cs typeface="Lucida Sans" pitchFamily="34" charset="0"/>
            </a:endParaRPr>
          </a:p>
        </p:txBody>
      </p:sp>
      <p:sp>
        <p:nvSpPr>
          <p:cNvPr id="2" name="TextBox 1">
            <a:extLst>
              <a:ext uri="{FF2B5EF4-FFF2-40B4-BE49-F238E27FC236}">
                <a16:creationId xmlns:a16="http://schemas.microsoft.com/office/drawing/2014/main" id="{511234AA-26FC-BDB2-2DB0-5BFCC0CE1416}"/>
              </a:ext>
            </a:extLst>
          </p:cNvPr>
          <p:cNvSpPr txBox="1"/>
          <p:nvPr/>
        </p:nvSpPr>
        <p:spPr>
          <a:xfrm>
            <a:off x="4491318" y="2399890"/>
            <a:ext cx="363071" cy="1077218"/>
          </a:xfrm>
          <a:prstGeom prst="rect">
            <a:avLst/>
          </a:prstGeom>
          <a:solidFill>
            <a:schemeClr val="bg1"/>
          </a:solidFill>
        </p:spPr>
        <p:txBody>
          <a:bodyPr wrap="square" lIns="0" tIns="0" rIns="0" bIns="0" rtlCol="0">
            <a:spAutoFit/>
          </a:bodyPr>
          <a:lstStyle/>
          <a:p>
            <a:r>
              <a:rPr lang="en-US" sz="1000" dirty="0">
                <a:solidFill>
                  <a:schemeClr val="tx1">
                    <a:lumMod val="65000"/>
                    <a:lumOff val="35000"/>
                  </a:schemeClr>
                </a:solidFill>
                <a:latin typeface="Lucida Sans" pitchFamily="34" charset="0"/>
                <a:cs typeface="Lucida Sans" pitchFamily="34" charset="0"/>
              </a:rPr>
              <a:t>70%</a:t>
            </a:r>
          </a:p>
          <a:p>
            <a:endParaRPr lang="en-US" sz="500" dirty="0">
              <a:solidFill>
                <a:schemeClr val="tx1">
                  <a:lumMod val="65000"/>
                  <a:lumOff val="35000"/>
                </a:schemeClr>
              </a:solidFill>
              <a:latin typeface="Lucida Sans" pitchFamily="34" charset="0"/>
              <a:cs typeface="Lucida Sans" pitchFamily="34" charset="0"/>
            </a:endParaRPr>
          </a:p>
          <a:p>
            <a:r>
              <a:rPr lang="en-US" sz="1000" dirty="0">
                <a:solidFill>
                  <a:schemeClr val="tx1">
                    <a:lumMod val="65000"/>
                    <a:lumOff val="35000"/>
                  </a:schemeClr>
                </a:solidFill>
                <a:latin typeface="Lucida Sans" pitchFamily="34" charset="0"/>
                <a:cs typeface="Lucida Sans" pitchFamily="34" charset="0"/>
              </a:rPr>
              <a:t>50%</a:t>
            </a:r>
          </a:p>
          <a:p>
            <a:endParaRPr lang="en-US" sz="500" dirty="0">
              <a:solidFill>
                <a:schemeClr val="tx1">
                  <a:lumMod val="65000"/>
                  <a:lumOff val="35000"/>
                </a:schemeClr>
              </a:solidFill>
              <a:latin typeface="Lucida Sans" pitchFamily="34" charset="0"/>
              <a:cs typeface="Lucida Sans" pitchFamily="34" charset="0"/>
            </a:endParaRPr>
          </a:p>
          <a:p>
            <a:r>
              <a:rPr lang="en-US" sz="1000" dirty="0">
                <a:solidFill>
                  <a:schemeClr val="tx1">
                    <a:lumMod val="65000"/>
                    <a:lumOff val="35000"/>
                  </a:schemeClr>
                </a:solidFill>
                <a:latin typeface="Lucida Sans" pitchFamily="34" charset="0"/>
                <a:cs typeface="Lucida Sans" pitchFamily="34" charset="0"/>
              </a:rPr>
              <a:t>30%</a:t>
            </a:r>
          </a:p>
          <a:p>
            <a:endParaRPr lang="en-US" sz="500" dirty="0">
              <a:solidFill>
                <a:schemeClr val="tx1">
                  <a:lumMod val="65000"/>
                  <a:lumOff val="35000"/>
                </a:schemeClr>
              </a:solidFill>
              <a:latin typeface="Lucida Sans" pitchFamily="34" charset="0"/>
              <a:cs typeface="Lucida Sans" pitchFamily="34" charset="0"/>
            </a:endParaRPr>
          </a:p>
          <a:p>
            <a:r>
              <a:rPr lang="en-US" sz="1000" dirty="0">
                <a:solidFill>
                  <a:schemeClr val="tx1">
                    <a:lumMod val="65000"/>
                    <a:lumOff val="35000"/>
                  </a:schemeClr>
                </a:solidFill>
                <a:latin typeface="Lucida Sans" pitchFamily="34" charset="0"/>
                <a:cs typeface="Lucida Sans" pitchFamily="34" charset="0"/>
              </a:rPr>
              <a:t>10%</a:t>
            </a:r>
          </a:p>
          <a:p>
            <a:endParaRPr lang="en-US" sz="500" dirty="0">
              <a:solidFill>
                <a:schemeClr val="tx1">
                  <a:lumMod val="65000"/>
                  <a:lumOff val="35000"/>
                </a:schemeClr>
              </a:solidFill>
              <a:latin typeface="Lucida Sans" pitchFamily="34" charset="0"/>
              <a:cs typeface="Lucida Sans" pitchFamily="34" charset="0"/>
            </a:endParaRPr>
          </a:p>
          <a:p>
            <a:r>
              <a:rPr lang="en-US" sz="1000" dirty="0">
                <a:solidFill>
                  <a:schemeClr val="tx1">
                    <a:lumMod val="65000"/>
                    <a:lumOff val="35000"/>
                  </a:schemeClr>
                </a:solidFill>
                <a:latin typeface="Lucida Sans" pitchFamily="34" charset="0"/>
                <a:cs typeface="Lucida Sans" pitchFamily="34" charset="0"/>
              </a:rPr>
              <a:t>-10%</a:t>
            </a:r>
          </a:p>
        </p:txBody>
      </p:sp>
    </p:spTree>
    <p:extLst>
      <p:ext uri="{BB962C8B-B14F-4D97-AF65-F5344CB8AC3E}">
        <p14:creationId xmlns:p14="http://schemas.microsoft.com/office/powerpoint/2010/main" val="975759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A6F85-FC6B-E017-46FB-AA1BAF04864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4F47B36-98D5-F594-4DA2-D82F21D1C631}"/>
              </a:ext>
            </a:extLst>
          </p:cNvPr>
          <p:cNvSpPr>
            <a:spLocks noGrp="1"/>
          </p:cNvSpPr>
          <p:nvPr>
            <p:ph type="title"/>
          </p:nvPr>
        </p:nvSpPr>
        <p:spPr/>
        <p:txBody>
          <a:bodyPr>
            <a:noAutofit/>
          </a:bodyPr>
          <a:lstStyle/>
          <a:p>
            <a:r>
              <a:rPr lang="en-US" sz="1800" dirty="0"/>
              <a:t>Electricity prices are inherently political because electricity is essential to households and businesses and carries a historical legacy of monopoly service and extensive regulation</a:t>
            </a:r>
          </a:p>
        </p:txBody>
      </p:sp>
      <p:sp>
        <p:nvSpPr>
          <p:cNvPr id="41" name="Text Placeholder 1">
            <a:extLst>
              <a:ext uri="{FF2B5EF4-FFF2-40B4-BE49-F238E27FC236}">
                <a16:creationId xmlns:a16="http://schemas.microsoft.com/office/drawing/2014/main" id="{2982FB8B-FC79-D3C0-62DC-57B5052801A2}"/>
              </a:ext>
            </a:extLst>
          </p:cNvPr>
          <p:cNvSpPr txBox="1">
            <a:spLocks/>
          </p:cNvSpPr>
          <p:nvPr/>
        </p:nvSpPr>
        <p:spPr>
          <a:xfrm>
            <a:off x="222001" y="1371600"/>
            <a:ext cx="8511376" cy="672027"/>
          </a:xfrm>
          <a:prstGeom prst="rect">
            <a:avLst/>
          </a:prstGeom>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sz="2000" dirty="0"/>
          </a:p>
        </p:txBody>
      </p:sp>
      <p:sp>
        <p:nvSpPr>
          <p:cNvPr id="94" name="TextBox 93">
            <a:extLst>
              <a:ext uri="{FF2B5EF4-FFF2-40B4-BE49-F238E27FC236}">
                <a16:creationId xmlns:a16="http://schemas.microsoft.com/office/drawing/2014/main" id="{F958D620-776D-40B1-1625-31B68E8D36A2}"/>
              </a:ext>
            </a:extLst>
          </p:cNvPr>
          <p:cNvSpPr txBox="1"/>
          <p:nvPr/>
        </p:nvSpPr>
        <p:spPr>
          <a:xfrm>
            <a:off x="239885" y="6660666"/>
            <a:ext cx="8792345" cy="138499"/>
          </a:xfrm>
          <a:prstGeom prst="rect">
            <a:avLst/>
          </a:prstGeom>
          <a:noFill/>
        </p:spPr>
        <p:txBody>
          <a:bodyPr wrap="square" lIns="0" tIns="0" rIns="0" bIns="0" rtlCol="0">
            <a:spAutoFit/>
          </a:bodyPr>
          <a:lstStyle/>
          <a:p>
            <a:r>
              <a:rPr lang="en-US" sz="900" i="1" dirty="0">
                <a:solidFill>
                  <a:srgbClr val="000000"/>
                </a:solidFill>
                <a:latin typeface="Lucida Sans" pitchFamily="34" charset="0"/>
                <a:cs typeface="Lucida Sans" pitchFamily="34" charset="0"/>
              </a:rPr>
              <a:t>Sources: Reuters, CBS News, Sky News,</a:t>
            </a:r>
            <a:r>
              <a:rPr lang="zh-CN" altLang="en-US" sz="900" i="1" dirty="0">
                <a:solidFill>
                  <a:srgbClr val="000000"/>
                </a:solidFill>
                <a:latin typeface="Lucida Sans" pitchFamily="34" charset="0"/>
                <a:cs typeface="Lucida Sans" pitchFamily="34" charset="0"/>
              </a:rPr>
              <a:t> </a:t>
            </a:r>
            <a:r>
              <a:rPr lang="en-US" altLang="zh-CN" sz="900" i="1" dirty="0">
                <a:solidFill>
                  <a:srgbClr val="000000"/>
                </a:solidFill>
                <a:latin typeface="Lucida Sans" pitchFamily="34" charset="0"/>
                <a:cs typeface="Lucida Sans" pitchFamily="34" charset="0"/>
              </a:rPr>
              <a:t>Politco, Associated Press, Philippine News Agency, Time, India Today, The Hill, Business Daily Africa.</a:t>
            </a:r>
            <a:endParaRPr lang="en-US" sz="900" i="1" dirty="0">
              <a:solidFill>
                <a:srgbClr val="000000"/>
              </a:solidFill>
              <a:latin typeface="Lucida Sans" pitchFamily="34" charset="0"/>
              <a:cs typeface="Lucida Sans" pitchFamily="34" charset="0"/>
            </a:endParaRPr>
          </a:p>
        </p:txBody>
      </p:sp>
      <p:pic>
        <p:nvPicPr>
          <p:cNvPr id="7" name="Picture 6">
            <a:extLst>
              <a:ext uri="{FF2B5EF4-FFF2-40B4-BE49-F238E27FC236}">
                <a16:creationId xmlns:a16="http://schemas.microsoft.com/office/drawing/2014/main" id="{52A59944-A174-8114-345F-0D5415952D23}"/>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11200"/>
                    </a14:imgEffect>
                  </a14:imgLayer>
                </a14:imgProps>
              </a:ext>
            </a:extLst>
          </a:blip>
          <a:stretch>
            <a:fillRect/>
          </a:stretch>
        </p:blipFill>
        <p:spPr>
          <a:xfrm>
            <a:off x="244367" y="1299099"/>
            <a:ext cx="5149641" cy="1575635"/>
          </a:xfrm>
          <a:prstGeom prst="rect">
            <a:avLst/>
          </a:prstGeom>
          <a:ln>
            <a:solidFill>
              <a:schemeClr val="accent1">
                <a:shade val="15000"/>
              </a:schemeClr>
            </a:solidFill>
          </a:ln>
          <a:effectLst>
            <a:outerShdw blurRad="50800" dist="38100" dir="2700000" sx="101000" sy="101000" algn="tl" rotWithShape="0">
              <a:prstClr val="black">
                <a:alpha val="40000"/>
              </a:prstClr>
            </a:outerShdw>
          </a:effectLst>
        </p:spPr>
      </p:pic>
      <p:pic>
        <p:nvPicPr>
          <p:cNvPr id="26" name="Picture 25" descr="The image shows an article headline from INDIA TODAY discussing the reasons behind the protests of POK (Pakistan Oppressed Kashmiris) against Pakistan.&#10;&#10;AI-generated content may be incorrect.">
            <a:extLst>
              <a:ext uri="{FF2B5EF4-FFF2-40B4-BE49-F238E27FC236}">
                <a16:creationId xmlns:a16="http://schemas.microsoft.com/office/drawing/2014/main" id="{12B3D3A7-249D-479A-982E-947D7A40C087}"/>
              </a:ext>
            </a:extLst>
          </p:cNvPr>
          <p:cNvPicPr>
            <a:picLocks noChangeAspect="1"/>
          </p:cNvPicPr>
          <p:nvPr/>
        </p:nvPicPr>
        <p:blipFill>
          <a:blip r:embed="rId5">
            <a:duotone>
              <a:prstClr val="black"/>
              <a:schemeClr val="tx1">
                <a:lumMod val="75000"/>
                <a:lumOff val="25000"/>
                <a:tint val="45000"/>
                <a:satMod val="400000"/>
              </a:schemeClr>
            </a:duotone>
          </a:blip>
          <a:stretch>
            <a:fillRect/>
          </a:stretch>
        </p:blipFill>
        <p:spPr>
          <a:xfrm>
            <a:off x="2876772" y="2742379"/>
            <a:ext cx="5931832" cy="1431823"/>
          </a:xfrm>
          <a:prstGeom prst="rect">
            <a:avLst/>
          </a:prstGeom>
          <a:ln>
            <a:solidFill>
              <a:schemeClr val="tx1"/>
            </a:solidFill>
          </a:ln>
          <a:effectLst>
            <a:outerShdw blurRad="50800" dist="38100" dir="2700000" algn="tl" rotWithShape="0">
              <a:prstClr val="black">
                <a:alpha val="40000"/>
              </a:prstClr>
            </a:outerShdw>
          </a:effectLst>
        </p:spPr>
      </p:pic>
      <p:pic>
        <p:nvPicPr>
          <p:cNvPr id="14" name="Picture 13" descr="The image is an AP News headline highlighting the surge in attention to low-voltage utility elections amid rising electricity bills.&#10;&#10;AI-generated content may be incorrect.">
            <a:extLst>
              <a:ext uri="{FF2B5EF4-FFF2-40B4-BE49-F238E27FC236}">
                <a16:creationId xmlns:a16="http://schemas.microsoft.com/office/drawing/2014/main" id="{0126C4C4-F2E4-5108-AF0B-BD21ABCDC974}"/>
              </a:ext>
            </a:extLst>
          </p:cNvPr>
          <p:cNvPicPr>
            <a:picLocks noChangeAspect="1"/>
          </p:cNvPicPr>
          <p:nvPr/>
        </p:nvPicPr>
        <p:blipFill>
          <a:blip r:embed="rId6">
            <a:duotone>
              <a:schemeClr val="accent6">
                <a:shade val="45000"/>
                <a:satMod val="135000"/>
              </a:schemeClr>
              <a:prstClr val="white"/>
            </a:duotone>
          </a:blip>
          <a:stretch>
            <a:fillRect/>
          </a:stretch>
        </p:blipFill>
        <p:spPr>
          <a:xfrm>
            <a:off x="239885" y="2488298"/>
            <a:ext cx="4856183" cy="1560916"/>
          </a:xfrm>
          <a:prstGeom prst="rect">
            <a:avLst/>
          </a:prstGeom>
          <a:ln>
            <a:solidFill>
              <a:schemeClr val="tx1"/>
            </a:solidFill>
          </a:ln>
          <a:effectLst>
            <a:outerShdw blurRad="50800" dist="38100" dir="2700000" algn="tl" rotWithShape="0">
              <a:prstClr val="black">
                <a:alpha val="40000"/>
              </a:prstClr>
            </a:outerShdw>
          </a:effectLst>
        </p:spPr>
      </p:pic>
      <p:pic>
        <p:nvPicPr>
          <p:cNvPr id="24" name="Picture 23" descr="Senate to investigate 'bill shock' due to power rate hikes.&#10;&#10;AI-generated content may be incorrect.">
            <a:extLst>
              <a:ext uri="{FF2B5EF4-FFF2-40B4-BE49-F238E27FC236}">
                <a16:creationId xmlns:a16="http://schemas.microsoft.com/office/drawing/2014/main" id="{E236578D-27ED-B121-4C1A-1AA5E5FD0849}"/>
              </a:ext>
            </a:extLst>
          </p:cNvPr>
          <p:cNvPicPr>
            <a:picLocks noChangeAspect="1"/>
          </p:cNvPicPr>
          <p:nvPr/>
        </p:nvPicPr>
        <p:blipFill>
          <a:blip r:embed="rId7">
            <a:duotone>
              <a:prstClr val="black"/>
              <a:schemeClr val="accent4">
                <a:tint val="45000"/>
                <a:satMod val="400000"/>
              </a:schemeClr>
            </a:duotone>
          </a:blip>
          <a:stretch>
            <a:fillRect/>
          </a:stretch>
        </p:blipFill>
        <p:spPr>
          <a:xfrm>
            <a:off x="244367" y="4058498"/>
            <a:ext cx="4305358" cy="1436495"/>
          </a:xfrm>
          <a:prstGeom prst="rect">
            <a:avLst/>
          </a:prstGeom>
          <a:ln>
            <a:solidFill>
              <a:schemeClr val="tx1"/>
            </a:solidFill>
          </a:ln>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77503D5B-0093-99D9-F745-5FB879AD1D05}"/>
              </a:ext>
            </a:extLst>
          </p:cNvPr>
          <p:cNvPicPr>
            <a:picLocks noChangeAspect="1"/>
          </p:cNvPicPr>
          <p:nvPr/>
        </p:nvPicPr>
        <p:blipFill>
          <a:blip r:embed="rId8">
            <a:duotone>
              <a:prstClr val="black"/>
              <a:schemeClr val="accent2">
                <a:tint val="45000"/>
                <a:satMod val="400000"/>
              </a:schemeClr>
            </a:duotone>
          </a:blip>
          <a:stretch>
            <a:fillRect/>
          </a:stretch>
        </p:blipFill>
        <p:spPr>
          <a:xfrm>
            <a:off x="5398595" y="1299713"/>
            <a:ext cx="3410008" cy="1450032"/>
          </a:xfrm>
          <a:prstGeom prst="rect">
            <a:avLst/>
          </a:prstGeom>
          <a:ln>
            <a:solidFill>
              <a:schemeClr val="accent1">
                <a:shade val="15000"/>
              </a:schemeClr>
            </a:solidFill>
          </a:ln>
          <a:effectLst>
            <a:outerShdw blurRad="50800" dist="38100" dir="2700000" sx="101000" sy="101000" algn="tl" rotWithShape="0">
              <a:prstClr val="black">
                <a:alpha val="40000"/>
              </a:prstClr>
            </a:outerShdw>
          </a:effectLst>
        </p:spPr>
      </p:pic>
      <p:pic>
        <p:nvPicPr>
          <p:cNvPr id="31" name="Picture 30" descr="The image shows a snippet of a news article headline from The Hill, mentioning the White House's expansion of data centers and a commitment to reduce electricity costs for utilities and states.&#10;&#10;AI-generated content may be incorrect.">
            <a:extLst>
              <a:ext uri="{FF2B5EF4-FFF2-40B4-BE49-F238E27FC236}">
                <a16:creationId xmlns:a16="http://schemas.microsoft.com/office/drawing/2014/main" id="{4258C855-2B51-8294-A543-AC56801C9BEA}"/>
              </a:ext>
            </a:extLst>
          </p:cNvPr>
          <p:cNvPicPr>
            <a:picLocks noChangeAspect="1"/>
          </p:cNvPicPr>
          <p:nvPr/>
        </p:nvPicPr>
        <p:blipFill>
          <a:blip r:embed="rId9">
            <a:duotone>
              <a:prstClr val="black"/>
              <a:schemeClr val="accent3">
                <a:tint val="45000"/>
                <a:satMod val="400000"/>
              </a:schemeClr>
            </a:duotone>
          </a:blip>
          <a:stretch>
            <a:fillRect/>
          </a:stretch>
        </p:blipFill>
        <p:spPr>
          <a:xfrm>
            <a:off x="1877659" y="4154281"/>
            <a:ext cx="4517715" cy="999373"/>
          </a:xfrm>
          <a:prstGeom prst="rect">
            <a:avLst/>
          </a:prstGeom>
          <a:ln>
            <a:solidFill>
              <a:schemeClr val="tx1"/>
            </a:solidFill>
          </a:ln>
          <a:effectLst>
            <a:outerShdw blurRad="50800" dist="38100" dir="2700000" algn="tl" rotWithShape="0">
              <a:prstClr val="black">
                <a:alpha val="40000"/>
              </a:prstClr>
            </a:outerShdw>
          </a:effectLst>
        </p:spPr>
      </p:pic>
      <p:pic>
        <p:nvPicPr>
          <p:cNvPr id="18" name="Picture 17" descr="The image is a political news snippet from Politico, highlighting electricity rates as a significant political issue in the context of the upcoming 2026 midterm elections.&#10;&#10;AI-generated content may be incorrect.">
            <a:extLst>
              <a:ext uri="{FF2B5EF4-FFF2-40B4-BE49-F238E27FC236}">
                <a16:creationId xmlns:a16="http://schemas.microsoft.com/office/drawing/2014/main" id="{4FA29617-66D7-9113-0210-FE8C7E5BAB9A}"/>
              </a:ext>
            </a:extLst>
          </p:cNvPr>
          <p:cNvPicPr>
            <a:picLocks noChangeAspect="1"/>
          </p:cNvPicPr>
          <p:nvPr/>
        </p:nvPicPr>
        <p:blipFill>
          <a:blip r:embed="rId10"/>
          <a:stretch>
            <a:fillRect/>
          </a:stretch>
        </p:blipFill>
        <p:spPr>
          <a:xfrm>
            <a:off x="5347530" y="3725754"/>
            <a:ext cx="3461073" cy="1760646"/>
          </a:xfrm>
          <a:prstGeom prst="rect">
            <a:avLst/>
          </a:prstGeom>
          <a:ln>
            <a:solidFill>
              <a:schemeClr val="tx1"/>
            </a:solidFill>
          </a:ln>
          <a:effectLst>
            <a:outerShdw blurRad="50800" dist="38100" dir="2700000" algn="tl" rotWithShape="0">
              <a:prstClr val="black">
                <a:alpha val="40000"/>
              </a:prstClr>
            </a:outerShdw>
          </a:effectLst>
        </p:spPr>
      </p:pic>
      <p:pic>
        <p:nvPicPr>
          <p:cNvPr id="38" name="Picture 37" descr="Climate + Energy + The Backlash to High Electric Bills Could Transform U.S. Politics.&#10;&#10;AI-generated content may be incorrect.">
            <a:extLst>
              <a:ext uri="{FF2B5EF4-FFF2-40B4-BE49-F238E27FC236}">
                <a16:creationId xmlns:a16="http://schemas.microsoft.com/office/drawing/2014/main" id="{1C895839-C403-C358-806B-F2F96012EBEA}"/>
              </a:ext>
            </a:extLst>
          </p:cNvPr>
          <p:cNvPicPr>
            <a:picLocks noChangeAspect="1"/>
          </p:cNvPicPr>
          <p:nvPr/>
        </p:nvPicPr>
        <p:blipFill>
          <a:blip r:embed="rId11">
            <a:duotone>
              <a:schemeClr val="accent1">
                <a:shade val="45000"/>
                <a:satMod val="135000"/>
              </a:schemeClr>
              <a:prstClr val="white"/>
            </a:duotone>
          </a:blip>
          <a:srcRect t="2332"/>
          <a:stretch>
            <a:fillRect/>
          </a:stretch>
        </p:blipFill>
        <p:spPr>
          <a:xfrm>
            <a:off x="244367" y="5371263"/>
            <a:ext cx="4963624" cy="1074107"/>
          </a:xfrm>
          <a:prstGeom prst="rect">
            <a:avLst/>
          </a:prstGeom>
          <a:ln w="9525">
            <a:solidFill>
              <a:schemeClr val="tx1"/>
            </a:solidFill>
          </a:ln>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21254A26-F77E-B018-BA15-30A4382FB432}"/>
              </a:ext>
            </a:extLst>
          </p:cNvPr>
          <p:cNvPicPr>
            <a:picLocks noChangeAspect="1"/>
          </p:cNvPicPr>
          <p:nvPr/>
        </p:nvPicPr>
        <p:blipFill>
          <a:blip r:embed="rId12">
            <a:duotone>
              <a:schemeClr val="accent5">
                <a:shade val="45000"/>
                <a:satMod val="135000"/>
              </a:schemeClr>
              <a:prstClr val="white"/>
            </a:duotone>
          </a:blip>
          <a:stretch>
            <a:fillRect/>
          </a:stretch>
        </p:blipFill>
        <p:spPr>
          <a:xfrm>
            <a:off x="4249335" y="5109140"/>
            <a:ext cx="4556669" cy="1340712"/>
          </a:xfrm>
          <a:prstGeom prst="rect">
            <a:avLst/>
          </a:prstGeom>
          <a:ln>
            <a:solidFill>
              <a:schemeClr val="tx1"/>
            </a:solidFill>
          </a:ln>
          <a:effectLst>
            <a:outerShdw blurRad="292100" dist="139700" dir="2700000" algn="tl" rotWithShape="0">
              <a:srgbClr val="333333">
                <a:alpha val="65000"/>
              </a:srgbClr>
            </a:outerShdw>
          </a:effectLst>
        </p:spPr>
      </p:pic>
      <p:sp>
        <p:nvSpPr>
          <p:cNvPr id="40" name="Text Placeholder 39">
            <a:extLst>
              <a:ext uri="{FF2B5EF4-FFF2-40B4-BE49-F238E27FC236}">
                <a16:creationId xmlns:a16="http://schemas.microsoft.com/office/drawing/2014/main" id="{4980ADAA-42C6-D0AC-BDC6-CE1208608AE8}"/>
              </a:ext>
            </a:extLst>
          </p:cNvPr>
          <p:cNvSpPr>
            <a:spLocks noGrp="1"/>
          </p:cNvSpPr>
          <p:nvPr>
            <p:ph type="body" sz="quarter" idx="10"/>
          </p:nvPr>
        </p:nvSpPr>
        <p:spPr/>
        <p:txBody>
          <a:bodyPr/>
          <a:lstStyle/>
          <a:p>
            <a:r>
              <a:rPr lang="en-US" dirty="0">
                <a:solidFill>
                  <a:schemeClr val="accent1"/>
                </a:solidFill>
              </a:rPr>
              <a:t>Withstanding political pressure</a:t>
            </a:r>
          </a:p>
        </p:txBody>
      </p:sp>
      <p:grpSp>
        <p:nvGrpSpPr>
          <p:cNvPr id="36" name="Group 35">
            <a:extLst>
              <a:ext uri="{FF2B5EF4-FFF2-40B4-BE49-F238E27FC236}">
                <a16:creationId xmlns:a16="http://schemas.microsoft.com/office/drawing/2014/main" id="{703F5545-7906-96A3-A168-030D5480EF03}"/>
              </a:ext>
            </a:extLst>
          </p:cNvPr>
          <p:cNvGrpSpPr/>
          <p:nvPr/>
        </p:nvGrpSpPr>
        <p:grpSpPr>
          <a:xfrm>
            <a:off x="4249335" y="2261236"/>
            <a:ext cx="4028609" cy="1284257"/>
            <a:chOff x="465884" y="3468435"/>
            <a:chExt cx="5334039" cy="1819288"/>
          </a:xfrm>
          <a:effectLst>
            <a:outerShdw blurRad="50800" dist="38100" dir="2700000" algn="tl" rotWithShape="0">
              <a:prstClr val="black">
                <a:alpha val="40000"/>
              </a:prstClr>
            </a:outerShdw>
          </a:effectLst>
        </p:grpSpPr>
        <p:pic>
          <p:nvPicPr>
            <p:cNvPr id="33" name="Picture 32" descr="PRIME: How fuel protests triggered a freeze in electricity tariffs hike&#10;&#10;AI-generated content may be incorrect.">
              <a:extLst>
                <a:ext uri="{FF2B5EF4-FFF2-40B4-BE49-F238E27FC236}">
                  <a16:creationId xmlns:a16="http://schemas.microsoft.com/office/drawing/2014/main" id="{88B71ACC-2B54-EFFD-6553-49DE9F7AF060}"/>
                </a:ext>
              </a:extLst>
            </p:cNvPr>
            <p:cNvPicPr>
              <a:picLocks noChangeAspect="1"/>
            </p:cNvPicPr>
            <p:nvPr/>
          </p:nvPicPr>
          <p:blipFill>
            <a:blip r:embed="rId13"/>
            <a:stretch>
              <a:fillRect/>
            </a:stretch>
          </p:blipFill>
          <p:spPr>
            <a:xfrm>
              <a:off x="465884" y="3468435"/>
              <a:ext cx="5334039" cy="1819288"/>
            </a:xfrm>
            <a:prstGeom prst="rect">
              <a:avLst/>
            </a:prstGeom>
            <a:ln>
              <a:solidFill>
                <a:schemeClr val="tx1"/>
              </a:solidFill>
            </a:ln>
          </p:spPr>
        </p:pic>
        <p:pic>
          <p:nvPicPr>
            <p:cNvPr id="35" name="Picture 34" descr="The text provided is a request for a description of an image, but no image is actually included in the text. Without an image, I cannot describe it. If you have an image you'd like me to describe, please provide it.&#10;&#10;AI-generated content may be incorrect.">
              <a:extLst>
                <a:ext uri="{FF2B5EF4-FFF2-40B4-BE49-F238E27FC236}">
                  <a16:creationId xmlns:a16="http://schemas.microsoft.com/office/drawing/2014/main" id="{57FAB4F3-A43F-10A5-5275-17CDEE090C7E}"/>
                </a:ext>
              </a:extLst>
            </p:cNvPr>
            <p:cNvPicPr>
              <a:picLocks noChangeAspect="1"/>
            </p:cNvPicPr>
            <p:nvPr/>
          </p:nvPicPr>
          <p:blipFill>
            <a:blip r:embed="rId14"/>
            <a:stretch>
              <a:fillRect/>
            </a:stretch>
          </p:blipFill>
          <p:spPr>
            <a:xfrm>
              <a:off x="522435" y="3575600"/>
              <a:ext cx="1926838" cy="374322"/>
            </a:xfrm>
            <a:prstGeom prst="rect">
              <a:avLst/>
            </a:prstGeom>
            <a:ln>
              <a:solidFill>
                <a:schemeClr val="tx1"/>
              </a:solidFill>
            </a:ln>
          </p:spPr>
        </p:pic>
      </p:grpSp>
      <p:sp>
        <p:nvSpPr>
          <p:cNvPr id="2" name="Slide Number Placeholder 4">
            <a:extLst>
              <a:ext uri="{FF2B5EF4-FFF2-40B4-BE49-F238E27FC236}">
                <a16:creationId xmlns:a16="http://schemas.microsoft.com/office/drawing/2014/main" id="{C0540715-7868-60E5-3AF3-098629E4DF64}"/>
              </a:ext>
            </a:extLst>
          </p:cNvPr>
          <p:cNvSpPr>
            <a:spLocks noGrp="1"/>
          </p:cNvSpPr>
          <p:nvPr>
            <p:ph type="sldNum" sz="quarter" idx="12"/>
          </p:nvPr>
        </p:nvSpPr>
        <p:spPr>
          <a:xfrm>
            <a:off x="8874125" y="0"/>
            <a:ext cx="228600" cy="228600"/>
          </a:xfrm>
        </p:spPr>
        <p:txBody>
          <a:bodyPr/>
          <a:lstStyle/>
          <a:p>
            <a:pPr>
              <a:defRPr/>
            </a:pPr>
            <a:fld id="{2D62163B-94EF-4556-A1AC-19E952546DA3}" type="slidenum">
              <a:rPr lang="en-US" smtClean="0"/>
              <a:pPr>
                <a:defRPr/>
              </a:pPr>
              <a:t>12</a:t>
            </a:fld>
            <a:endParaRPr lang="en-US" dirty="0"/>
          </a:p>
        </p:txBody>
      </p:sp>
    </p:spTree>
    <p:extLst>
      <p:ext uri="{BB962C8B-B14F-4D97-AF65-F5344CB8AC3E}">
        <p14:creationId xmlns:p14="http://schemas.microsoft.com/office/powerpoint/2010/main" val="332946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200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2000"/>
                            </p:stCondLst>
                            <p:childTnLst>
                              <p:par>
                                <p:cTn id="8" presetID="1" presetClass="entr" presetSubtype="0" fill="hold" nodeType="afterEffect">
                                  <p:stCondLst>
                                    <p:cond delay="2000"/>
                                  </p:stCondLst>
                                  <p:childTnLst>
                                    <p:set>
                                      <p:cBhvr>
                                        <p:cTn id="9" dur="1" fill="hold">
                                          <p:stCondLst>
                                            <p:cond delay="0"/>
                                          </p:stCondLst>
                                        </p:cTn>
                                        <p:tgtEl>
                                          <p:spTgt spid="24"/>
                                        </p:tgtEl>
                                        <p:attrNameLst>
                                          <p:attrName>style.visibility</p:attrName>
                                        </p:attrNameLst>
                                      </p:cBhvr>
                                      <p:to>
                                        <p:strVal val="visible"/>
                                      </p:to>
                                    </p:set>
                                  </p:childTnLst>
                                </p:cTn>
                              </p:par>
                            </p:childTnLst>
                          </p:cTn>
                        </p:par>
                        <p:par>
                          <p:cTn id="10" fill="hold">
                            <p:stCondLst>
                              <p:cond delay="4000"/>
                            </p:stCondLst>
                            <p:childTnLst>
                              <p:par>
                                <p:cTn id="11" presetID="1" presetClass="entr" presetSubtype="0" fill="hold" nodeType="afterEffect">
                                  <p:stCondLst>
                                    <p:cond delay="2000"/>
                                  </p:stCondLst>
                                  <p:childTnLst>
                                    <p:set>
                                      <p:cBhvr>
                                        <p:cTn id="12" dur="1" fill="hold">
                                          <p:stCondLst>
                                            <p:cond delay="0"/>
                                          </p:stCondLst>
                                        </p:cTn>
                                        <p:tgtEl>
                                          <p:spTgt spid="13"/>
                                        </p:tgtEl>
                                        <p:attrNameLst>
                                          <p:attrName>style.visibility</p:attrName>
                                        </p:attrNameLst>
                                      </p:cBhvr>
                                      <p:to>
                                        <p:strVal val="visible"/>
                                      </p:to>
                                    </p:set>
                                  </p:childTnLst>
                                </p:cTn>
                              </p:par>
                            </p:childTnLst>
                          </p:cTn>
                        </p:par>
                        <p:par>
                          <p:cTn id="13" fill="hold">
                            <p:stCondLst>
                              <p:cond delay="6000"/>
                            </p:stCondLst>
                            <p:childTnLst>
                              <p:par>
                                <p:cTn id="14" presetID="1" presetClass="entr" presetSubtype="0" fill="hold" nodeType="afterEffect">
                                  <p:stCondLst>
                                    <p:cond delay="2000"/>
                                  </p:stCondLst>
                                  <p:childTnLst>
                                    <p:set>
                                      <p:cBhvr>
                                        <p:cTn id="15" dur="1" fill="hold">
                                          <p:stCondLst>
                                            <p:cond delay="0"/>
                                          </p:stCondLst>
                                        </p:cTn>
                                        <p:tgtEl>
                                          <p:spTgt spid="26"/>
                                        </p:tgtEl>
                                        <p:attrNameLst>
                                          <p:attrName>style.visibility</p:attrName>
                                        </p:attrNameLst>
                                      </p:cBhvr>
                                      <p:to>
                                        <p:strVal val="visible"/>
                                      </p:to>
                                    </p:set>
                                  </p:childTnLst>
                                </p:cTn>
                              </p:par>
                            </p:childTnLst>
                          </p:cTn>
                        </p:par>
                        <p:par>
                          <p:cTn id="16" fill="hold">
                            <p:stCondLst>
                              <p:cond delay="8000"/>
                            </p:stCondLst>
                            <p:childTnLst>
                              <p:par>
                                <p:cTn id="17" presetID="1" presetClass="entr" presetSubtype="0" fill="hold" nodeType="afterEffect">
                                  <p:stCondLst>
                                    <p:cond delay="2000"/>
                                  </p:stCondLst>
                                  <p:childTnLst>
                                    <p:set>
                                      <p:cBhvr>
                                        <p:cTn id="18" dur="1" fill="hold">
                                          <p:stCondLst>
                                            <p:cond delay="0"/>
                                          </p:stCondLst>
                                        </p:cTn>
                                        <p:tgtEl>
                                          <p:spTgt spid="14"/>
                                        </p:tgtEl>
                                        <p:attrNameLst>
                                          <p:attrName>style.visibility</p:attrName>
                                        </p:attrNameLst>
                                      </p:cBhvr>
                                      <p:to>
                                        <p:strVal val="visible"/>
                                      </p:to>
                                    </p:set>
                                  </p:childTnLst>
                                </p:cTn>
                              </p:par>
                            </p:childTnLst>
                          </p:cTn>
                        </p:par>
                        <p:par>
                          <p:cTn id="19" fill="hold">
                            <p:stCondLst>
                              <p:cond delay="10000"/>
                            </p:stCondLst>
                            <p:childTnLst>
                              <p:par>
                                <p:cTn id="20" presetID="1" presetClass="entr" presetSubtype="0" fill="hold" nodeType="afterEffect">
                                  <p:stCondLst>
                                    <p:cond delay="2000"/>
                                  </p:stCondLst>
                                  <p:childTnLst>
                                    <p:set>
                                      <p:cBhvr>
                                        <p:cTn id="21" dur="1" fill="hold">
                                          <p:stCondLst>
                                            <p:cond delay="0"/>
                                          </p:stCondLst>
                                        </p:cTn>
                                        <p:tgtEl>
                                          <p:spTgt spid="31"/>
                                        </p:tgtEl>
                                        <p:attrNameLst>
                                          <p:attrName>style.visibility</p:attrName>
                                        </p:attrNameLst>
                                      </p:cBhvr>
                                      <p:to>
                                        <p:strVal val="visible"/>
                                      </p:to>
                                    </p:set>
                                  </p:childTnLst>
                                </p:cTn>
                              </p:par>
                            </p:childTnLst>
                          </p:cTn>
                        </p:par>
                        <p:par>
                          <p:cTn id="22" fill="hold">
                            <p:stCondLst>
                              <p:cond delay="12000"/>
                            </p:stCondLst>
                            <p:childTnLst>
                              <p:par>
                                <p:cTn id="23" presetID="1" presetClass="entr" presetSubtype="0" fill="hold" nodeType="afterEffect">
                                  <p:stCondLst>
                                    <p:cond delay="2000"/>
                                  </p:stCondLst>
                                  <p:childTnLst>
                                    <p:set>
                                      <p:cBhvr>
                                        <p:cTn id="24" dur="1" fill="hold">
                                          <p:stCondLst>
                                            <p:cond delay="0"/>
                                          </p:stCondLst>
                                        </p:cTn>
                                        <p:tgtEl>
                                          <p:spTgt spid="18"/>
                                        </p:tgtEl>
                                        <p:attrNameLst>
                                          <p:attrName>style.visibility</p:attrName>
                                        </p:attrNameLst>
                                      </p:cBhvr>
                                      <p:to>
                                        <p:strVal val="visible"/>
                                      </p:to>
                                    </p:set>
                                  </p:childTnLst>
                                </p:cTn>
                              </p:par>
                            </p:childTnLst>
                          </p:cTn>
                        </p:par>
                        <p:par>
                          <p:cTn id="25" fill="hold">
                            <p:stCondLst>
                              <p:cond delay="14000"/>
                            </p:stCondLst>
                            <p:childTnLst>
                              <p:par>
                                <p:cTn id="26" presetID="1" presetClass="entr" presetSubtype="0" fill="hold" nodeType="afterEffect">
                                  <p:stCondLst>
                                    <p:cond delay="2000"/>
                                  </p:stCondLst>
                                  <p:childTnLst>
                                    <p:set>
                                      <p:cBhvr>
                                        <p:cTn id="27" dur="1" fill="hold">
                                          <p:stCondLst>
                                            <p:cond delay="0"/>
                                          </p:stCondLst>
                                        </p:cTn>
                                        <p:tgtEl>
                                          <p:spTgt spid="38"/>
                                        </p:tgtEl>
                                        <p:attrNameLst>
                                          <p:attrName>style.visibility</p:attrName>
                                        </p:attrNameLst>
                                      </p:cBhvr>
                                      <p:to>
                                        <p:strVal val="visible"/>
                                      </p:to>
                                    </p:set>
                                  </p:childTnLst>
                                </p:cTn>
                              </p:par>
                            </p:childTnLst>
                          </p:cTn>
                        </p:par>
                        <p:par>
                          <p:cTn id="28" fill="hold">
                            <p:stCondLst>
                              <p:cond delay="16000"/>
                            </p:stCondLst>
                            <p:childTnLst>
                              <p:par>
                                <p:cTn id="29" presetID="1" presetClass="entr" presetSubtype="0" fill="hold" nodeType="afterEffect">
                                  <p:stCondLst>
                                    <p:cond delay="2000"/>
                                  </p:stCondLst>
                                  <p:childTnLst>
                                    <p:set>
                                      <p:cBhvr>
                                        <p:cTn id="30" dur="1" fill="hold">
                                          <p:stCondLst>
                                            <p:cond delay="0"/>
                                          </p:stCondLst>
                                        </p:cTn>
                                        <p:tgtEl>
                                          <p:spTgt spid="36"/>
                                        </p:tgtEl>
                                        <p:attrNameLst>
                                          <p:attrName>style.visibility</p:attrName>
                                        </p:attrNameLst>
                                      </p:cBhvr>
                                      <p:to>
                                        <p:strVal val="visible"/>
                                      </p:to>
                                    </p:set>
                                  </p:childTnLst>
                                </p:cTn>
                              </p:par>
                            </p:childTnLst>
                          </p:cTn>
                        </p:par>
                        <p:par>
                          <p:cTn id="31" fill="hold">
                            <p:stCondLst>
                              <p:cond delay="18000"/>
                            </p:stCondLst>
                            <p:childTnLst>
                              <p:par>
                                <p:cTn id="32" presetID="1" presetClass="entr" presetSubtype="0" fill="hold" nodeType="afterEffect">
                                  <p:stCondLst>
                                    <p:cond delay="2000"/>
                                  </p:stCondLst>
                                  <p:childTnLst>
                                    <p:set>
                                      <p:cBhvr>
                                        <p:cTn id="3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3686FCD-7E94-F432-AE55-41A268A6F9FF}"/>
              </a:ext>
            </a:extLst>
          </p:cNvPr>
          <p:cNvSpPr>
            <a:spLocks noGrp="1"/>
          </p:cNvSpPr>
          <p:nvPr>
            <p:ph type="body" sz="quarter" idx="10"/>
          </p:nvPr>
        </p:nvSpPr>
        <p:spPr/>
        <p:txBody>
          <a:bodyPr/>
          <a:lstStyle/>
          <a:p>
            <a:pPr lvl="0"/>
            <a:r>
              <a:rPr lang="en-US" dirty="0">
                <a:solidFill>
                  <a:schemeClr val="accent1"/>
                </a:solidFill>
              </a:rPr>
              <a:t>Withstanding political pressure</a:t>
            </a:r>
          </a:p>
        </p:txBody>
      </p:sp>
      <p:sp>
        <p:nvSpPr>
          <p:cNvPr id="4" name="Title 3">
            <a:extLst>
              <a:ext uri="{FF2B5EF4-FFF2-40B4-BE49-F238E27FC236}">
                <a16:creationId xmlns:a16="http://schemas.microsoft.com/office/drawing/2014/main" id="{4F589887-2518-54F6-87BB-C1C8FA53878D}"/>
              </a:ext>
            </a:extLst>
          </p:cNvPr>
          <p:cNvSpPr>
            <a:spLocks noGrp="1"/>
          </p:cNvSpPr>
          <p:nvPr>
            <p:ph type="title"/>
          </p:nvPr>
        </p:nvSpPr>
        <p:spPr/>
        <p:txBody>
          <a:bodyPr>
            <a:noAutofit/>
          </a:bodyPr>
          <a:lstStyle/>
          <a:p>
            <a:r>
              <a:rPr lang="en-US" sz="1800" dirty="0"/>
              <a:t>Political scrutiny of the electricity costs is a deep-rooted aspect of our society, making adoption of textbook “free-market” framework unrealistic</a:t>
            </a:r>
          </a:p>
        </p:txBody>
      </p:sp>
      <p:sp>
        <p:nvSpPr>
          <p:cNvPr id="5" name="Slide Number Placeholder 4">
            <a:extLst>
              <a:ext uri="{FF2B5EF4-FFF2-40B4-BE49-F238E27FC236}">
                <a16:creationId xmlns:a16="http://schemas.microsoft.com/office/drawing/2014/main" id="{1A81050E-D38D-1C51-4A2A-828C6FF5D87B}"/>
              </a:ext>
            </a:extLst>
          </p:cNvPr>
          <p:cNvSpPr>
            <a:spLocks noGrp="1"/>
          </p:cNvSpPr>
          <p:nvPr>
            <p:ph type="sldNum" sz="quarter" idx="12"/>
          </p:nvPr>
        </p:nvSpPr>
        <p:spPr/>
        <p:txBody>
          <a:bodyPr/>
          <a:lstStyle/>
          <a:p>
            <a:pPr>
              <a:defRPr/>
            </a:pPr>
            <a:fld id="{2D62163B-94EF-4556-A1AC-19E952546DA3}" type="slidenum">
              <a:rPr lang="en-US" smtClean="0"/>
              <a:pPr>
                <a:defRPr/>
              </a:pPr>
              <a:t>13</a:t>
            </a:fld>
            <a:endParaRPr lang="en-US" dirty="0"/>
          </a:p>
        </p:txBody>
      </p:sp>
      <p:sp>
        <p:nvSpPr>
          <p:cNvPr id="8" name="Text Placeholder 1">
            <a:extLst>
              <a:ext uri="{FF2B5EF4-FFF2-40B4-BE49-F238E27FC236}">
                <a16:creationId xmlns:a16="http://schemas.microsoft.com/office/drawing/2014/main" id="{7ED8BE69-FDD4-CF53-7A6B-38B504EDAD10}"/>
              </a:ext>
            </a:extLst>
          </p:cNvPr>
          <p:cNvSpPr txBox="1">
            <a:spLocks/>
          </p:cNvSpPr>
          <p:nvPr/>
        </p:nvSpPr>
        <p:spPr>
          <a:xfrm>
            <a:off x="1636059" y="5932039"/>
            <a:ext cx="6761842" cy="702173"/>
          </a:xfrm>
          <a:prstGeom prst="rect">
            <a:avLst/>
          </a:prstGeom>
          <a:solidFill>
            <a:schemeClr val="accent1">
              <a:lumMod val="20000"/>
              <a:lumOff val="80000"/>
            </a:schemeClr>
          </a:solidFill>
        </p:spPr>
        <p:txBody>
          <a:bodyPr anchor="ctr" anchorCtr="0"/>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dirty="0">
                <a:solidFill>
                  <a:schemeClr val="accent1">
                    <a:lumMod val="75000"/>
                  </a:schemeClr>
                </a:solidFill>
              </a:rPr>
              <a:t>We need market institutions and regulations to be resilient to political intervention - </a:t>
            </a:r>
            <a:r>
              <a:rPr lang="en-US" i="1" dirty="0">
                <a:solidFill>
                  <a:schemeClr val="accent1">
                    <a:lumMod val="75000"/>
                  </a:schemeClr>
                </a:solidFill>
              </a:rPr>
              <a:t>credible, transparent, and socially sustainable</a:t>
            </a:r>
          </a:p>
        </p:txBody>
      </p:sp>
      <p:pic>
        <p:nvPicPr>
          <p:cNvPr id="13" name="Picture 12">
            <a:extLst>
              <a:ext uri="{FF2B5EF4-FFF2-40B4-BE49-F238E27FC236}">
                <a16:creationId xmlns:a16="http://schemas.microsoft.com/office/drawing/2014/main" id="{7979CCBE-CC54-DD3D-2339-523031A4A1CA}"/>
              </a:ext>
            </a:extLst>
          </p:cNvPr>
          <p:cNvPicPr>
            <a:picLocks noChangeAspect="1"/>
          </p:cNvPicPr>
          <p:nvPr/>
        </p:nvPicPr>
        <p:blipFill>
          <a:blip r:embed="rId3"/>
          <a:stretch>
            <a:fillRect/>
          </a:stretch>
        </p:blipFill>
        <p:spPr>
          <a:xfrm>
            <a:off x="580251" y="1512417"/>
            <a:ext cx="7983497" cy="4161645"/>
          </a:xfrm>
          <a:prstGeom prst="rect">
            <a:avLst/>
          </a:prstGeom>
          <a:ln>
            <a:noFill/>
          </a:ln>
          <a:effectLst>
            <a:outerShdw blurRad="292100" dist="139700" dir="2700000" algn="tl" rotWithShape="0">
              <a:srgbClr val="333333">
                <a:alpha val="65000"/>
              </a:srgbClr>
            </a:outerShdw>
          </a:effectLst>
        </p:spPr>
      </p:pic>
      <p:sp>
        <p:nvSpPr>
          <p:cNvPr id="6" name="Freeform 582">
            <a:extLst>
              <a:ext uri="{FF2B5EF4-FFF2-40B4-BE49-F238E27FC236}">
                <a16:creationId xmlns:a16="http://schemas.microsoft.com/office/drawing/2014/main" id="{773D4F90-C2AC-DD08-BBC7-0A3CA100225E}"/>
              </a:ext>
            </a:extLst>
          </p:cNvPr>
          <p:cNvSpPr>
            <a:spLocks/>
          </p:cNvSpPr>
          <p:nvPr/>
        </p:nvSpPr>
        <p:spPr bwMode="auto">
          <a:xfrm>
            <a:off x="1877348" y="4341245"/>
            <a:ext cx="620713" cy="619125"/>
          </a:xfrm>
          <a:custGeom>
            <a:avLst/>
            <a:gdLst>
              <a:gd name="T0" fmla="*/ 1362 w 1562"/>
              <a:gd name="T1" fmla="*/ 260 h 1562"/>
              <a:gd name="T2" fmla="*/ 1461 w 1562"/>
              <a:gd name="T3" fmla="*/ 396 h 1562"/>
              <a:gd name="T4" fmla="*/ 1525 w 1562"/>
              <a:gd name="T5" fmla="*/ 546 h 1562"/>
              <a:gd name="T6" fmla="*/ 1558 w 1562"/>
              <a:gd name="T7" fmla="*/ 704 h 1562"/>
              <a:gd name="T8" fmla="*/ 1560 w 1562"/>
              <a:gd name="T9" fmla="*/ 825 h 1562"/>
              <a:gd name="T10" fmla="*/ 1547 w 1562"/>
              <a:gd name="T11" fmla="*/ 928 h 1562"/>
              <a:gd name="T12" fmla="*/ 1509 w 1562"/>
              <a:gd name="T13" fmla="*/ 1063 h 1562"/>
              <a:gd name="T14" fmla="*/ 1446 w 1562"/>
              <a:gd name="T15" fmla="*/ 1190 h 1562"/>
              <a:gd name="T16" fmla="*/ 1358 w 1562"/>
              <a:gd name="T17" fmla="*/ 1307 h 1562"/>
              <a:gd name="T18" fmla="*/ 1306 w 1562"/>
              <a:gd name="T19" fmla="*/ 1359 h 1562"/>
              <a:gd name="T20" fmla="*/ 1190 w 1562"/>
              <a:gd name="T21" fmla="*/ 1447 h 1562"/>
              <a:gd name="T22" fmla="*/ 1063 w 1562"/>
              <a:gd name="T23" fmla="*/ 1509 h 1562"/>
              <a:gd name="T24" fmla="*/ 928 w 1562"/>
              <a:gd name="T25" fmla="*/ 1548 h 1562"/>
              <a:gd name="T26" fmla="*/ 825 w 1562"/>
              <a:gd name="T27" fmla="*/ 1561 h 1562"/>
              <a:gd name="T28" fmla="*/ 704 w 1562"/>
              <a:gd name="T29" fmla="*/ 1558 h 1562"/>
              <a:gd name="T30" fmla="*/ 546 w 1562"/>
              <a:gd name="T31" fmla="*/ 1526 h 1562"/>
              <a:gd name="T32" fmla="*/ 396 w 1562"/>
              <a:gd name="T33" fmla="*/ 1461 h 1562"/>
              <a:gd name="T34" fmla="*/ 259 w 1562"/>
              <a:gd name="T35" fmla="*/ 1363 h 1562"/>
              <a:gd name="T36" fmla="*/ 201 w 1562"/>
              <a:gd name="T37" fmla="*/ 1304 h 1562"/>
              <a:gd name="T38" fmla="*/ 107 w 1562"/>
              <a:gd name="T39" fmla="*/ 1177 h 1562"/>
              <a:gd name="T40" fmla="*/ 43 w 1562"/>
              <a:gd name="T41" fmla="*/ 1040 h 1562"/>
              <a:gd name="T42" fmla="*/ 8 w 1562"/>
              <a:gd name="T43" fmla="*/ 893 h 1562"/>
              <a:gd name="T44" fmla="*/ 0 w 1562"/>
              <a:gd name="T45" fmla="*/ 743 h 1562"/>
              <a:gd name="T46" fmla="*/ 22 w 1562"/>
              <a:gd name="T47" fmla="*/ 595 h 1562"/>
              <a:gd name="T48" fmla="*/ 71 w 1562"/>
              <a:gd name="T49" fmla="*/ 451 h 1562"/>
              <a:gd name="T50" fmla="*/ 150 w 1562"/>
              <a:gd name="T51" fmla="*/ 319 h 1562"/>
              <a:gd name="T52" fmla="*/ 228 w 1562"/>
              <a:gd name="T53" fmla="*/ 229 h 1562"/>
              <a:gd name="T54" fmla="*/ 319 w 1562"/>
              <a:gd name="T55" fmla="*/ 151 h 1562"/>
              <a:gd name="T56" fmla="*/ 451 w 1562"/>
              <a:gd name="T57" fmla="*/ 72 h 1562"/>
              <a:gd name="T58" fmla="*/ 595 w 1562"/>
              <a:gd name="T59" fmla="*/ 22 h 1562"/>
              <a:gd name="T60" fmla="*/ 743 w 1562"/>
              <a:gd name="T61" fmla="*/ 0 h 1562"/>
              <a:gd name="T62" fmla="*/ 893 w 1562"/>
              <a:gd name="T63" fmla="*/ 8 h 1562"/>
              <a:gd name="T64" fmla="*/ 1039 w 1562"/>
              <a:gd name="T65" fmla="*/ 43 h 1562"/>
              <a:gd name="T66" fmla="*/ 1177 w 1562"/>
              <a:gd name="T67" fmla="*/ 108 h 1562"/>
              <a:gd name="T68" fmla="*/ 1304 w 1562"/>
              <a:gd name="T69" fmla="*/ 201 h 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62" h="1562">
                <a:moveTo>
                  <a:pt x="1332" y="229"/>
                </a:moveTo>
                <a:lnTo>
                  <a:pt x="1362" y="260"/>
                </a:lnTo>
                <a:lnTo>
                  <a:pt x="1415" y="326"/>
                </a:lnTo>
                <a:lnTo>
                  <a:pt x="1461" y="396"/>
                </a:lnTo>
                <a:lnTo>
                  <a:pt x="1497" y="470"/>
                </a:lnTo>
                <a:lnTo>
                  <a:pt x="1525" y="546"/>
                </a:lnTo>
                <a:lnTo>
                  <a:pt x="1546" y="625"/>
                </a:lnTo>
                <a:lnTo>
                  <a:pt x="1558" y="704"/>
                </a:lnTo>
                <a:lnTo>
                  <a:pt x="1562" y="785"/>
                </a:lnTo>
                <a:lnTo>
                  <a:pt x="1560" y="825"/>
                </a:lnTo>
                <a:lnTo>
                  <a:pt x="1558" y="860"/>
                </a:lnTo>
                <a:lnTo>
                  <a:pt x="1547" y="928"/>
                </a:lnTo>
                <a:lnTo>
                  <a:pt x="1532" y="997"/>
                </a:lnTo>
                <a:lnTo>
                  <a:pt x="1509" y="1063"/>
                </a:lnTo>
                <a:lnTo>
                  <a:pt x="1480" y="1128"/>
                </a:lnTo>
                <a:lnTo>
                  <a:pt x="1446" y="1190"/>
                </a:lnTo>
                <a:lnTo>
                  <a:pt x="1405" y="1250"/>
                </a:lnTo>
                <a:lnTo>
                  <a:pt x="1358" y="1307"/>
                </a:lnTo>
                <a:lnTo>
                  <a:pt x="1332" y="1333"/>
                </a:lnTo>
                <a:lnTo>
                  <a:pt x="1306" y="1359"/>
                </a:lnTo>
                <a:lnTo>
                  <a:pt x="1249" y="1405"/>
                </a:lnTo>
                <a:lnTo>
                  <a:pt x="1190" y="1447"/>
                </a:lnTo>
                <a:lnTo>
                  <a:pt x="1127" y="1481"/>
                </a:lnTo>
                <a:lnTo>
                  <a:pt x="1063" y="1509"/>
                </a:lnTo>
                <a:lnTo>
                  <a:pt x="997" y="1532"/>
                </a:lnTo>
                <a:lnTo>
                  <a:pt x="928" y="1548"/>
                </a:lnTo>
                <a:lnTo>
                  <a:pt x="859" y="1558"/>
                </a:lnTo>
                <a:lnTo>
                  <a:pt x="825" y="1561"/>
                </a:lnTo>
                <a:lnTo>
                  <a:pt x="784" y="1562"/>
                </a:lnTo>
                <a:lnTo>
                  <a:pt x="704" y="1558"/>
                </a:lnTo>
                <a:lnTo>
                  <a:pt x="625" y="1547"/>
                </a:lnTo>
                <a:lnTo>
                  <a:pt x="546" y="1526"/>
                </a:lnTo>
                <a:lnTo>
                  <a:pt x="469" y="1497"/>
                </a:lnTo>
                <a:lnTo>
                  <a:pt x="396" y="1461"/>
                </a:lnTo>
                <a:lnTo>
                  <a:pt x="325" y="1416"/>
                </a:lnTo>
                <a:lnTo>
                  <a:pt x="259" y="1363"/>
                </a:lnTo>
                <a:lnTo>
                  <a:pt x="228" y="1333"/>
                </a:lnTo>
                <a:lnTo>
                  <a:pt x="201" y="1304"/>
                </a:lnTo>
                <a:lnTo>
                  <a:pt x="150" y="1243"/>
                </a:lnTo>
                <a:lnTo>
                  <a:pt x="107" y="1177"/>
                </a:lnTo>
                <a:lnTo>
                  <a:pt x="71" y="1110"/>
                </a:lnTo>
                <a:lnTo>
                  <a:pt x="43" y="1040"/>
                </a:lnTo>
                <a:lnTo>
                  <a:pt x="22" y="967"/>
                </a:lnTo>
                <a:lnTo>
                  <a:pt x="8" y="893"/>
                </a:lnTo>
                <a:lnTo>
                  <a:pt x="0" y="818"/>
                </a:lnTo>
                <a:lnTo>
                  <a:pt x="0" y="743"/>
                </a:lnTo>
                <a:lnTo>
                  <a:pt x="8" y="669"/>
                </a:lnTo>
                <a:lnTo>
                  <a:pt x="22" y="595"/>
                </a:lnTo>
                <a:lnTo>
                  <a:pt x="43" y="523"/>
                </a:lnTo>
                <a:lnTo>
                  <a:pt x="71" y="451"/>
                </a:lnTo>
                <a:lnTo>
                  <a:pt x="107" y="384"/>
                </a:lnTo>
                <a:lnTo>
                  <a:pt x="150" y="319"/>
                </a:lnTo>
                <a:lnTo>
                  <a:pt x="201" y="258"/>
                </a:lnTo>
                <a:lnTo>
                  <a:pt x="228" y="229"/>
                </a:lnTo>
                <a:lnTo>
                  <a:pt x="258" y="201"/>
                </a:lnTo>
                <a:lnTo>
                  <a:pt x="319" y="151"/>
                </a:lnTo>
                <a:lnTo>
                  <a:pt x="384" y="108"/>
                </a:lnTo>
                <a:lnTo>
                  <a:pt x="451" y="72"/>
                </a:lnTo>
                <a:lnTo>
                  <a:pt x="522" y="43"/>
                </a:lnTo>
                <a:lnTo>
                  <a:pt x="595" y="22"/>
                </a:lnTo>
                <a:lnTo>
                  <a:pt x="669" y="8"/>
                </a:lnTo>
                <a:lnTo>
                  <a:pt x="743" y="0"/>
                </a:lnTo>
                <a:lnTo>
                  <a:pt x="818" y="0"/>
                </a:lnTo>
                <a:lnTo>
                  <a:pt x="893" y="8"/>
                </a:lnTo>
                <a:lnTo>
                  <a:pt x="967" y="22"/>
                </a:lnTo>
                <a:lnTo>
                  <a:pt x="1039" y="43"/>
                </a:lnTo>
                <a:lnTo>
                  <a:pt x="1109" y="72"/>
                </a:lnTo>
                <a:lnTo>
                  <a:pt x="1177" y="108"/>
                </a:lnTo>
                <a:lnTo>
                  <a:pt x="1243" y="151"/>
                </a:lnTo>
                <a:lnTo>
                  <a:pt x="1304" y="201"/>
                </a:lnTo>
                <a:lnTo>
                  <a:pt x="1332" y="229"/>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Lucida Sans" panose="020B0602030504020204" pitchFamily="34" charset="0"/>
            </a:endParaRPr>
          </a:p>
        </p:txBody>
      </p:sp>
      <p:sp>
        <p:nvSpPr>
          <p:cNvPr id="9" name="Freeform 583">
            <a:extLst>
              <a:ext uri="{FF2B5EF4-FFF2-40B4-BE49-F238E27FC236}">
                <a16:creationId xmlns:a16="http://schemas.microsoft.com/office/drawing/2014/main" id="{69EC8AB6-2861-14D9-B9B0-9B371DCD45EE}"/>
              </a:ext>
            </a:extLst>
          </p:cNvPr>
          <p:cNvSpPr>
            <a:spLocks/>
          </p:cNvSpPr>
          <p:nvPr/>
        </p:nvSpPr>
        <p:spPr bwMode="auto">
          <a:xfrm>
            <a:off x="2051973" y="4504758"/>
            <a:ext cx="454025" cy="455613"/>
          </a:xfrm>
          <a:custGeom>
            <a:avLst/>
            <a:gdLst>
              <a:gd name="T0" fmla="*/ 735 w 1147"/>
              <a:gd name="T1" fmla="*/ 0 h 1147"/>
              <a:gd name="T2" fmla="*/ 1147 w 1147"/>
              <a:gd name="T3" fmla="*/ 411 h 1147"/>
              <a:gd name="T4" fmla="*/ 1145 w 1147"/>
              <a:gd name="T5" fmla="*/ 446 h 1147"/>
              <a:gd name="T6" fmla="*/ 1134 w 1147"/>
              <a:gd name="T7" fmla="*/ 514 h 1147"/>
              <a:gd name="T8" fmla="*/ 1119 w 1147"/>
              <a:gd name="T9" fmla="*/ 583 h 1147"/>
              <a:gd name="T10" fmla="*/ 1096 w 1147"/>
              <a:gd name="T11" fmla="*/ 649 h 1147"/>
              <a:gd name="T12" fmla="*/ 1067 w 1147"/>
              <a:gd name="T13" fmla="*/ 714 h 1147"/>
              <a:gd name="T14" fmla="*/ 1033 w 1147"/>
              <a:gd name="T15" fmla="*/ 776 h 1147"/>
              <a:gd name="T16" fmla="*/ 992 w 1147"/>
              <a:gd name="T17" fmla="*/ 836 h 1147"/>
              <a:gd name="T18" fmla="*/ 945 w 1147"/>
              <a:gd name="T19" fmla="*/ 893 h 1147"/>
              <a:gd name="T20" fmla="*/ 919 w 1147"/>
              <a:gd name="T21" fmla="*/ 919 h 1147"/>
              <a:gd name="T22" fmla="*/ 893 w 1147"/>
              <a:gd name="T23" fmla="*/ 945 h 1147"/>
              <a:gd name="T24" fmla="*/ 836 w 1147"/>
              <a:gd name="T25" fmla="*/ 991 h 1147"/>
              <a:gd name="T26" fmla="*/ 777 w 1147"/>
              <a:gd name="T27" fmla="*/ 1033 h 1147"/>
              <a:gd name="T28" fmla="*/ 714 w 1147"/>
              <a:gd name="T29" fmla="*/ 1067 h 1147"/>
              <a:gd name="T30" fmla="*/ 650 w 1147"/>
              <a:gd name="T31" fmla="*/ 1095 h 1147"/>
              <a:gd name="T32" fmla="*/ 584 w 1147"/>
              <a:gd name="T33" fmla="*/ 1118 h 1147"/>
              <a:gd name="T34" fmla="*/ 515 w 1147"/>
              <a:gd name="T35" fmla="*/ 1134 h 1147"/>
              <a:gd name="T36" fmla="*/ 446 w 1147"/>
              <a:gd name="T37" fmla="*/ 1144 h 1147"/>
              <a:gd name="T38" fmla="*/ 412 w 1147"/>
              <a:gd name="T39" fmla="*/ 1147 h 1147"/>
              <a:gd name="T40" fmla="*/ 0 w 1147"/>
              <a:gd name="T41" fmla="*/ 735 h 1147"/>
              <a:gd name="T42" fmla="*/ 735 w 1147"/>
              <a:gd name="T43" fmla="*/ 0 h 1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47" h="1147">
                <a:moveTo>
                  <a:pt x="735" y="0"/>
                </a:moveTo>
                <a:lnTo>
                  <a:pt x="1147" y="411"/>
                </a:lnTo>
                <a:lnTo>
                  <a:pt x="1145" y="446"/>
                </a:lnTo>
                <a:lnTo>
                  <a:pt x="1134" y="514"/>
                </a:lnTo>
                <a:lnTo>
                  <a:pt x="1119" y="583"/>
                </a:lnTo>
                <a:lnTo>
                  <a:pt x="1096" y="649"/>
                </a:lnTo>
                <a:lnTo>
                  <a:pt x="1067" y="714"/>
                </a:lnTo>
                <a:lnTo>
                  <a:pt x="1033" y="776"/>
                </a:lnTo>
                <a:lnTo>
                  <a:pt x="992" y="836"/>
                </a:lnTo>
                <a:lnTo>
                  <a:pt x="945" y="893"/>
                </a:lnTo>
                <a:lnTo>
                  <a:pt x="919" y="919"/>
                </a:lnTo>
                <a:lnTo>
                  <a:pt x="893" y="945"/>
                </a:lnTo>
                <a:lnTo>
                  <a:pt x="836" y="991"/>
                </a:lnTo>
                <a:lnTo>
                  <a:pt x="777" y="1033"/>
                </a:lnTo>
                <a:lnTo>
                  <a:pt x="714" y="1067"/>
                </a:lnTo>
                <a:lnTo>
                  <a:pt x="650" y="1095"/>
                </a:lnTo>
                <a:lnTo>
                  <a:pt x="584" y="1118"/>
                </a:lnTo>
                <a:lnTo>
                  <a:pt x="515" y="1134"/>
                </a:lnTo>
                <a:lnTo>
                  <a:pt x="446" y="1144"/>
                </a:lnTo>
                <a:lnTo>
                  <a:pt x="412" y="1147"/>
                </a:lnTo>
                <a:lnTo>
                  <a:pt x="0" y="735"/>
                </a:lnTo>
                <a:lnTo>
                  <a:pt x="735" y="0"/>
                </a:lnTo>
                <a:close/>
              </a:path>
            </a:pathLst>
          </a:custGeom>
          <a:solidFill>
            <a:schemeClr val="bg1">
              <a:alpha val="4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Lucida Sans" panose="020B0602030504020204" pitchFamily="34" charset="0"/>
            </a:endParaRPr>
          </a:p>
        </p:txBody>
      </p:sp>
      <p:sp>
        <p:nvSpPr>
          <p:cNvPr id="11" name="Freeform 584">
            <a:extLst>
              <a:ext uri="{FF2B5EF4-FFF2-40B4-BE49-F238E27FC236}">
                <a16:creationId xmlns:a16="http://schemas.microsoft.com/office/drawing/2014/main" id="{E2E463A1-7B08-74EF-8C1A-C95319668362}"/>
              </a:ext>
            </a:extLst>
          </p:cNvPr>
          <p:cNvSpPr>
            <a:spLocks/>
          </p:cNvSpPr>
          <p:nvPr/>
        </p:nvSpPr>
        <p:spPr bwMode="auto">
          <a:xfrm>
            <a:off x="1982123" y="4444433"/>
            <a:ext cx="411163" cy="411163"/>
          </a:xfrm>
          <a:custGeom>
            <a:avLst/>
            <a:gdLst>
              <a:gd name="T0" fmla="*/ 151 w 1037"/>
              <a:gd name="T1" fmla="*/ 153 h 1038"/>
              <a:gd name="T2" fmla="*/ 115 w 1037"/>
              <a:gd name="T3" fmla="*/ 192 h 1038"/>
              <a:gd name="T4" fmla="*/ 57 w 1037"/>
              <a:gd name="T5" fmla="*/ 277 h 1038"/>
              <a:gd name="T6" fmla="*/ 19 w 1037"/>
              <a:gd name="T7" fmla="*/ 372 h 1038"/>
              <a:gd name="T8" fmla="*/ 0 w 1037"/>
              <a:gd name="T9" fmla="*/ 470 h 1038"/>
              <a:gd name="T10" fmla="*/ 0 w 1037"/>
              <a:gd name="T11" fmla="*/ 570 h 1038"/>
              <a:gd name="T12" fmla="*/ 19 w 1037"/>
              <a:gd name="T13" fmla="*/ 667 h 1038"/>
              <a:gd name="T14" fmla="*/ 57 w 1037"/>
              <a:gd name="T15" fmla="*/ 762 h 1038"/>
              <a:gd name="T16" fmla="*/ 115 w 1037"/>
              <a:gd name="T17" fmla="*/ 849 h 1038"/>
              <a:gd name="T18" fmla="*/ 151 w 1037"/>
              <a:gd name="T19" fmla="*/ 888 h 1038"/>
              <a:gd name="T20" fmla="*/ 151 w 1037"/>
              <a:gd name="T21" fmla="*/ 888 h 1038"/>
              <a:gd name="T22" fmla="*/ 190 w 1037"/>
              <a:gd name="T23" fmla="*/ 924 h 1038"/>
              <a:gd name="T24" fmla="*/ 277 w 1037"/>
              <a:gd name="T25" fmla="*/ 981 h 1038"/>
              <a:gd name="T26" fmla="*/ 370 w 1037"/>
              <a:gd name="T27" fmla="*/ 1019 h 1038"/>
              <a:gd name="T28" fmla="*/ 469 w 1037"/>
              <a:gd name="T29" fmla="*/ 1038 h 1038"/>
              <a:gd name="T30" fmla="*/ 569 w 1037"/>
              <a:gd name="T31" fmla="*/ 1038 h 1038"/>
              <a:gd name="T32" fmla="*/ 667 w 1037"/>
              <a:gd name="T33" fmla="*/ 1019 h 1038"/>
              <a:gd name="T34" fmla="*/ 761 w 1037"/>
              <a:gd name="T35" fmla="*/ 981 h 1038"/>
              <a:gd name="T36" fmla="*/ 847 w 1037"/>
              <a:gd name="T37" fmla="*/ 924 h 1038"/>
              <a:gd name="T38" fmla="*/ 886 w 1037"/>
              <a:gd name="T39" fmla="*/ 888 h 1038"/>
              <a:gd name="T40" fmla="*/ 886 w 1037"/>
              <a:gd name="T41" fmla="*/ 888 h 1038"/>
              <a:gd name="T42" fmla="*/ 923 w 1037"/>
              <a:gd name="T43" fmla="*/ 849 h 1038"/>
              <a:gd name="T44" fmla="*/ 980 w 1037"/>
              <a:gd name="T45" fmla="*/ 762 h 1038"/>
              <a:gd name="T46" fmla="*/ 1017 w 1037"/>
              <a:gd name="T47" fmla="*/ 667 h 1038"/>
              <a:gd name="T48" fmla="*/ 1037 w 1037"/>
              <a:gd name="T49" fmla="*/ 570 h 1038"/>
              <a:gd name="T50" fmla="*/ 1037 w 1037"/>
              <a:gd name="T51" fmla="*/ 470 h 1038"/>
              <a:gd name="T52" fmla="*/ 1017 w 1037"/>
              <a:gd name="T53" fmla="*/ 372 h 1038"/>
              <a:gd name="T54" fmla="*/ 980 w 1037"/>
              <a:gd name="T55" fmla="*/ 277 h 1038"/>
              <a:gd name="T56" fmla="*/ 923 w 1037"/>
              <a:gd name="T57" fmla="*/ 192 h 1038"/>
              <a:gd name="T58" fmla="*/ 886 w 1037"/>
              <a:gd name="T59" fmla="*/ 153 h 1038"/>
              <a:gd name="T60" fmla="*/ 886 w 1037"/>
              <a:gd name="T61" fmla="*/ 153 h 1038"/>
              <a:gd name="T62" fmla="*/ 847 w 1037"/>
              <a:gd name="T63" fmla="*/ 115 h 1038"/>
              <a:gd name="T64" fmla="*/ 761 w 1037"/>
              <a:gd name="T65" fmla="*/ 58 h 1038"/>
              <a:gd name="T66" fmla="*/ 667 w 1037"/>
              <a:gd name="T67" fmla="*/ 21 h 1038"/>
              <a:gd name="T68" fmla="*/ 569 w 1037"/>
              <a:gd name="T69" fmla="*/ 1 h 1038"/>
              <a:gd name="T70" fmla="*/ 518 w 1037"/>
              <a:gd name="T71" fmla="*/ 0 h 1038"/>
              <a:gd name="T72" fmla="*/ 518 w 1037"/>
              <a:gd name="T73" fmla="*/ 0 h 1038"/>
              <a:gd name="T74" fmla="*/ 469 w 1037"/>
              <a:gd name="T75" fmla="*/ 1 h 1038"/>
              <a:gd name="T76" fmla="*/ 370 w 1037"/>
              <a:gd name="T77" fmla="*/ 21 h 1038"/>
              <a:gd name="T78" fmla="*/ 277 w 1037"/>
              <a:gd name="T79" fmla="*/ 58 h 1038"/>
              <a:gd name="T80" fmla="*/ 190 w 1037"/>
              <a:gd name="T81" fmla="*/ 115 h 1038"/>
              <a:gd name="T82" fmla="*/ 151 w 1037"/>
              <a:gd name="T83" fmla="*/ 153 h 1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37" h="1038">
                <a:moveTo>
                  <a:pt x="151" y="153"/>
                </a:moveTo>
                <a:lnTo>
                  <a:pt x="115" y="192"/>
                </a:lnTo>
                <a:lnTo>
                  <a:pt x="57" y="277"/>
                </a:lnTo>
                <a:lnTo>
                  <a:pt x="19" y="372"/>
                </a:lnTo>
                <a:lnTo>
                  <a:pt x="0" y="470"/>
                </a:lnTo>
                <a:lnTo>
                  <a:pt x="0" y="570"/>
                </a:lnTo>
                <a:lnTo>
                  <a:pt x="19" y="667"/>
                </a:lnTo>
                <a:lnTo>
                  <a:pt x="57" y="762"/>
                </a:lnTo>
                <a:lnTo>
                  <a:pt x="115" y="849"/>
                </a:lnTo>
                <a:lnTo>
                  <a:pt x="151" y="888"/>
                </a:lnTo>
                <a:lnTo>
                  <a:pt x="151" y="888"/>
                </a:lnTo>
                <a:lnTo>
                  <a:pt x="190" y="924"/>
                </a:lnTo>
                <a:lnTo>
                  <a:pt x="277" y="981"/>
                </a:lnTo>
                <a:lnTo>
                  <a:pt x="370" y="1019"/>
                </a:lnTo>
                <a:lnTo>
                  <a:pt x="469" y="1038"/>
                </a:lnTo>
                <a:lnTo>
                  <a:pt x="569" y="1038"/>
                </a:lnTo>
                <a:lnTo>
                  <a:pt x="667" y="1019"/>
                </a:lnTo>
                <a:lnTo>
                  <a:pt x="761" y="981"/>
                </a:lnTo>
                <a:lnTo>
                  <a:pt x="847" y="924"/>
                </a:lnTo>
                <a:lnTo>
                  <a:pt x="886" y="888"/>
                </a:lnTo>
                <a:lnTo>
                  <a:pt x="886" y="888"/>
                </a:lnTo>
                <a:lnTo>
                  <a:pt x="923" y="849"/>
                </a:lnTo>
                <a:lnTo>
                  <a:pt x="980" y="762"/>
                </a:lnTo>
                <a:lnTo>
                  <a:pt x="1017" y="667"/>
                </a:lnTo>
                <a:lnTo>
                  <a:pt x="1037" y="570"/>
                </a:lnTo>
                <a:lnTo>
                  <a:pt x="1037" y="470"/>
                </a:lnTo>
                <a:lnTo>
                  <a:pt x="1017" y="372"/>
                </a:lnTo>
                <a:lnTo>
                  <a:pt x="980" y="277"/>
                </a:lnTo>
                <a:lnTo>
                  <a:pt x="923" y="192"/>
                </a:lnTo>
                <a:lnTo>
                  <a:pt x="886" y="153"/>
                </a:lnTo>
                <a:lnTo>
                  <a:pt x="886" y="153"/>
                </a:lnTo>
                <a:lnTo>
                  <a:pt x="847" y="115"/>
                </a:lnTo>
                <a:lnTo>
                  <a:pt x="761" y="58"/>
                </a:lnTo>
                <a:lnTo>
                  <a:pt x="667" y="21"/>
                </a:lnTo>
                <a:lnTo>
                  <a:pt x="569" y="1"/>
                </a:lnTo>
                <a:lnTo>
                  <a:pt x="518" y="0"/>
                </a:lnTo>
                <a:lnTo>
                  <a:pt x="518" y="0"/>
                </a:lnTo>
                <a:lnTo>
                  <a:pt x="469" y="1"/>
                </a:lnTo>
                <a:lnTo>
                  <a:pt x="370" y="21"/>
                </a:lnTo>
                <a:lnTo>
                  <a:pt x="277" y="58"/>
                </a:lnTo>
                <a:lnTo>
                  <a:pt x="190" y="115"/>
                </a:lnTo>
                <a:lnTo>
                  <a:pt x="151" y="153"/>
                </a:lnTo>
                <a:close/>
              </a:path>
            </a:pathLst>
          </a:custGeom>
          <a:solidFill>
            <a:srgbClr val="E8E9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Lucida Sans" panose="020B0602030504020204" pitchFamily="34" charset="0"/>
            </a:endParaRPr>
          </a:p>
        </p:txBody>
      </p:sp>
      <p:sp>
        <p:nvSpPr>
          <p:cNvPr id="14" name="TextBox 13">
            <a:extLst>
              <a:ext uri="{FF2B5EF4-FFF2-40B4-BE49-F238E27FC236}">
                <a16:creationId xmlns:a16="http://schemas.microsoft.com/office/drawing/2014/main" id="{E7069376-2300-A1D6-7367-7852D6578254}"/>
              </a:ext>
            </a:extLst>
          </p:cNvPr>
          <p:cNvSpPr txBox="1"/>
          <p:nvPr/>
        </p:nvSpPr>
        <p:spPr>
          <a:xfrm>
            <a:off x="1994086" y="4424081"/>
            <a:ext cx="381835" cy="461665"/>
          </a:xfrm>
          <a:prstGeom prst="rect">
            <a:avLst/>
          </a:prstGeom>
          <a:noFill/>
        </p:spPr>
        <p:txBody>
          <a:bodyPr wrap="none" rtlCol="0" anchor="ctr">
            <a:spAutoFit/>
          </a:bodyPr>
          <a:lstStyle/>
          <a:p>
            <a:pPr algn="ctr"/>
            <a:r>
              <a:rPr lang="en-US" sz="2400" b="1" dirty="0">
                <a:solidFill>
                  <a:schemeClr val="tx1">
                    <a:lumMod val="85000"/>
                    <a:lumOff val="15000"/>
                  </a:schemeClr>
                </a:solidFill>
                <a:latin typeface="Lucida Sans" panose="020B0602030504020204" pitchFamily="34" charset="0"/>
              </a:rPr>
              <a:t>1</a:t>
            </a:r>
          </a:p>
        </p:txBody>
      </p:sp>
      <p:sp>
        <p:nvSpPr>
          <p:cNvPr id="16" name="Freeform 582">
            <a:extLst>
              <a:ext uri="{FF2B5EF4-FFF2-40B4-BE49-F238E27FC236}">
                <a16:creationId xmlns:a16="http://schemas.microsoft.com/office/drawing/2014/main" id="{FD7D083F-6EE1-4410-1109-3F6F33D275FD}"/>
              </a:ext>
            </a:extLst>
          </p:cNvPr>
          <p:cNvSpPr>
            <a:spLocks/>
          </p:cNvSpPr>
          <p:nvPr/>
        </p:nvSpPr>
        <p:spPr bwMode="auto">
          <a:xfrm>
            <a:off x="7436493" y="3588209"/>
            <a:ext cx="620713" cy="619125"/>
          </a:xfrm>
          <a:custGeom>
            <a:avLst/>
            <a:gdLst>
              <a:gd name="T0" fmla="*/ 1362 w 1562"/>
              <a:gd name="T1" fmla="*/ 260 h 1562"/>
              <a:gd name="T2" fmla="*/ 1461 w 1562"/>
              <a:gd name="T3" fmla="*/ 396 h 1562"/>
              <a:gd name="T4" fmla="*/ 1525 w 1562"/>
              <a:gd name="T5" fmla="*/ 546 h 1562"/>
              <a:gd name="T6" fmla="*/ 1558 w 1562"/>
              <a:gd name="T7" fmla="*/ 704 h 1562"/>
              <a:gd name="T8" fmla="*/ 1560 w 1562"/>
              <a:gd name="T9" fmla="*/ 825 h 1562"/>
              <a:gd name="T10" fmla="*/ 1547 w 1562"/>
              <a:gd name="T11" fmla="*/ 928 h 1562"/>
              <a:gd name="T12" fmla="*/ 1509 w 1562"/>
              <a:gd name="T13" fmla="*/ 1063 h 1562"/>
              <a:gd name="T14" fmla="*/ 1446 w 1562"/>
              <a:gd name="T15" fmla="*/ 1190 h 1562"/>
              <a:gd name="T16" fmla="*/ 1358 w 1562"/>
              <a:gd name="T17" fmla="*/ 1307 h 1562"/>
              <a:gd name="T18" fmla="*/ 1306 w 1562"/>
              <a:gd name="T19" fmla="*/ 1359 h 1562"/>
              <a:gd name="T20" fmla="*/ 1190 w 1562"/>
              <a:gd name="T21" fmla="*/ 1447 h 1562"/>
              <a:gd name="T22" fmla="*/ 1063 w 1562"/>
              <a:gd name="T23" fmla="*/ 1509 h 1562"/>
              <a:gd name="T24" fmla="*/ 928 w 1562"/>
              <a:gd name="T25" fmla="*/ 1548 h 1562"/>
              <a:gd name="T26" fmla="*/ 825 w 1562"/>
              <a:gd name="T27" fmla="*/ 1561 h 1562"/>
              <a:gd name="T28" fmla="*/ 704 w 1562"/>
              <a:gd name="T29" fmla="*/ 1558 h 1562"/>
              <a:gd name="T30" fmla="*/ 546 w 1562"/>
              <a:gd name="T31" fmla="*/ 1526 h 1562"/>
              <a:gd name="T32" fmla="*/ 396 w 1562"/>
              <a:gd name="T33" fmla="*/ 1461 h 1562"/>
              <a:gd name="T34" fmla="*/ 259 w 1562"/>
              <a:gd name="T35" fmla="*/ 1363 h 1562"/>
              <a:gd name="T36" fmla="*/ 201 w 1562"/>
              <a:gd name="T37" fmla="*/ 1304 h 1562"/>
              <a:gd name="T38" fmla="*/ 107 w 1562"/>
              <a:gd name="T39" fmla="*/ 1177 h 1562"/>
              <a:gd name="T40" fmla="*/ 43 w 1562"/>
              <a:gd name="T41" fmla="*/ 1040 h 1562"/>
              <a:gd name="T42" fmla="*/ 8 w 1562"/>
              <a:gd name="T43" fmla="*/ 893 h 1562"/>
              <a:gd name="T44" fmla="*/ 0 w 1562"/>
              <a:gd name="T45" fmla="*/ 743 h 1562"/>
              <a:gd name="T46" fmla="*/ 22 w 1562"/>
              <a:gd name="T47" fmla="*/ 595 h 1562"/>
              <a:gd name="T48" fmla="*/ 71 w 1562"/>
              <a:gd name="T49" fmla="*/ 451 h 1562"/>
              <a:gd name="T50" fmla="*/ 150 w 1562"/>
              <a:gd name="T51" fmla="*/ 319 h 1562"/>
              <a:gd name="T52" fmla="*/ 228 w 1562"/>
              <a:gd name="T53" fmla="*/ 229 h 1562"/>
              <a:gd name="T54" fmla="*/ 319 w 1562"/>
              <a:gd name="T55" fmla="*/ 151 h 1562"/>
              <a:gd name="T56" fmla="*/ 451 w 1562"/>
              <a:gd name="T57" fmla="*/ 72 h 1562"/>
              <a:gd name="T58" fmla="*/ 595 w 1562"/>
              <a:gd name="T59" fmla="*/ 22 h 1562"/>
              <a:gd name="T60" fmla="*/ 743 w 1562"/>
              <a:gd name="T61" fmla="*/ 0 h 1562"/>
              <a:gd name="T62" fmla="*/ 893 w 1562"/>
              <a:gd name="T63" fmla="*/ 8 h 1562"/>
              <a:gd name="T64" fmla="*/ 1039 w 1562"/>
              <a:gd name="T65" fmla="*/ 43 h 1562"/>
              <a:gd name="T66" fmla="*/ 1177 w 1562"/>
              <a:gd name="T67" fmla="*/ 108 h 1562"/>
              <a:gd name="T68" fmla="*/ 1304 w 1562"/>
              <a:gd name="T69" fmla="*/ 201 h 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62" h="1562">
                <a:moveTo>
                  <a:pt x="1332" y="229"/>
                </a:moveTo>
                <a:lnTo>
                  <a:pt x="1362" y="260"/>
                </a:lnTo>
                <a:lnTo>
                  <a:pt x="1415" y="326"/>
                </a:lnTo>
                <a:lnTo>
                  <a:pt x="1461" y="396"/>
                </a:lnTo>
                <a:lnTo>
                  <a:pt x="1497" y="470"/>
                </a:lnTo>
                <a:lnTo>
                  <a:pt x="1525" y="546"/>
                </a:lnTo>
                <a:lnTo>
                  <a:pt x="1546" y="625"/>
                </a:lnTo>
                <a:lnTo>
                  <a:pt x="1558" y="704"/>
                </a:lnTo>
                <a:lnTo>
                  <a:pt x="1562" y="785"/>
                </a:lnTo>
                <a:lnTo>
                  <a:pt x="1560" y="825"/>
                </a:lnTo>
                <a:lnTo>
                  <a:pt x="1558" y="860"/>
                </a:lnTo>
                <a:lnTo>
                  <a:pt x="1547" y="928"/>
                </a:lnTo>
                <a:lnTo>
                  <a:pt x="1532" y="997"/>
                </a:lnTo>
                <a:lnTo>
                  <a:pt x="1509" y="1063"/>
                </a:lnTo>
                <a:lnTo>
                  <a:pt x="1480" y="1128"/>
                </a:lnTo>
                <a:lnTo>
                  <a:pt x="1446" y="1190"/>
                </a:lnTo>
                <a:lnTo>
                  <a:pt x="1405" y="1250"/>
                </a:lnTo>
                <a:lnTo>
                  <a:pt x="1358" y="1307"/>
                </a:lnTo>
                <a:lnTo>
                  <a:pt x="1332" y="1333"/>
                </a:lnTo>
                <a:lnTo>
                  <a:pt x="1306" y="1359"/>
                </a:lnTo>
                <a:lnTo>
                  <a:pt x="1249" y="1405"/>
                </a:lnTo>
                <a:lnTo>
                  <a:pt x="1190" y="1447"/>
                </a:lnTo>
                <a:lnTo>
                  <a:pt x="1127" y="1481"/>
                </a:lnTo>
                <a:lnTo>
                  <a:pt x="1063" y="1509"/>
                </a:lnTo>
                <a:lnTo>
                  <a:pt x="997" y="1532"/>
                </a:lnTo>
                <a:lnTo>
                  <a:pt x="928" y="1548"/>
                </a:lnTo>
                <a:lnTo>
                  <a:pt x="859" y="1558"/>
                </a:lnTo>
                <a:lnTo>
                  <a:pt x="825" y="1561"/>
                </a:lnTo>
                <a:lnTo>
                  <a:pt x="784" y="1562"/>
                </a:lnTo>
                <a:lnTo>
                  <a:pt x="704" y="1558"/>
                </a:lnTo>
                <a:lnTo>
                  <a:pt x="625" y="1547"/>
                </a:lnTo>
                <a:lnTo>
                  <a:pt x="546" y="1526"/>
                </a:lnTo>
                <a:lnTo>
                  <a:pt x="469" y="1497"/>
                </a:lnTo>
                <a:lnTo>
                  <a:pt x="396" y="1461"/>
                </a:lnTo>
                <a:lnTo>
                  <a:pt x="325" y="1416"/>
                </a:lnTo>
                <a:lnTo>
                  <a:pt x="259" y="1363"/>
                </a:lnTo>
                <a:lnTo>
                  <a:pt x="228" y="1333"/>
                </a:lnTo>
                <a:lnTo>
                  <a:pt x="201" y="1304"/>
                </a:lnTo>
                <a:lnTo>
                  <a:pt x="150" y="1243"/>
                </a:lnTo>
                <a:lnTo>
                  <a:pt x="107" y="1177"/>
                </a:lnTo>
                <a:lnTo>
                  <a:pt x="71" y="1110"/>
                </a:lnTo>
                <a:lnTo>
                  <a:pt x="43" y="1040"/>
                </a:lnTo>
                <a:lnTo>
                  <a:pt x="22" y="967"/>
                </a:lnTo>
                <a:lnTo>
                  <a:pt x="8" y="893"/>
                </a:lnTo>
                <a:lnTo>
                  <a:pt x="0" y="818"/>
                </a:lnTo>
                <a:lnTo>
                  <a:pt x="0" y="743"/>
                </a:lnTo>
                <a:lnTo>
                  <a:pt x="8" y="669"/>
                </a:lnTo>
                <a:lnTo>
                  <a:pt x="22" y="595"/>
                </a:lnTo>
                <a:lnTo>
                  <a:pt x="43" y="523"/>
                </a:lnTo>
                <a:lnTo>
                  <a:pt x="71" y="451"/>
                </a:lnTo>
                <a:lnTo>
                  <a:pt x="107" y="384"/>
                </a:lnTo>
                <a:lnTo>
                  <a:pt x="150" y="319"/>
                </a:lnTo>
                <a:lnTo>
                  <a:pt x="201" y="258"/>
                </a:lnTo>
                <a:lnTo>
                  <a:pt x="228" y="229"/>
                </a:lnTo>
                <a:lnTo>
                  <a:pt x="258" y="201"/>
                </a:lnTo>
                <a:lnTo>
                  <a:pt x="319" y="151"/>
                </a:lnTo>
                <a:lnTo>
                  <a:pt x="384" y="108"/>
                </a:lnTo>
                <a:lnTo>
                  <a:pt x="451" y="72"/>
                </a:lnTo>
                <a:lnTo>
                  <a:pt x="522" y="43"/>
                </a:lnTo>
                <a:lnTo>
                  <a:pt x="595" y="22"/>
                </a:lnTo>
                <a:lnTo>
                  <a:pt x="669" y="8"/>
                </a:lnTo>
                <a:lnTo>
                  <a:pt x="743" y="0"/>
                </a:lnTo>
                <a:lnTo>
                  <a:pt x="818" y="0"/>
                </a:lnTo>
                <a:lnTo>
                  <a:pt x="893" y="8"/>
                </a:lnTo>
                <a:lnTo>
                  <a:pt x="967" y="22"/>
                </a:lnTo>
                <a:lnTo>
                  <a:pt x="1039" y="43"/>
                </a:lnTo>
                <a:lnTo>
                  <a:pt x="1109" y="72"/>
                </a:lnTo>
                <a:lnTo>
                  <a:pt x="1177" y="108"/>
                </a:lnTo>
                <a:lnTo>
                  <a:pt x="1243" y="151"/>
                </a:lnTo>
                <a:lnTo>
                  <a:pt x="1304" y="201"/>
                </a:lnTo>
                <a:lnTo>
                  <a:pt x="1332" y="229"/>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Lucida Sans" panose="020B0602030504020204" pitchFamily="34" charset="0"/>
            </a:endParaRPr>
          </a:p>
        </p:txBody>
      </p:sp>
      <p:sp>
        <p:nvSpPr>
          <p:cNvPr id="18" name="Freeform 583">
            <a:extLst>
              <a:ext uri="{FF2B5EF4-FFF2-40B4-BE49-F238E27FC236}">
                <a16:creationId xmlns:a16="http://schemas.microsoft.com/office/drawing/2014/main" id="{B4A2A41B-C25C-9DD4-731E-DC639E1F3C5C}"/>
              </a:ext>
            </a:extLst>
          </p:cNvPr>
          <p:cNvSpPr>
            <a:spLocks/>
          </p:cNvSpPr>
          <p:nvPr/>
        </p:nvSpPr>
        <p:spPr bwMode="auto">
          <a:xfrm>
            <a:off x="7611118" y="3751722"/>
            <a:ext cx="454025" cy="455613"/>
          </a:xfrm>
          <a:custGeom>
            <a:avLst/>
            <a:gdLst>
              <a:gd name="T0" fmla="*/ 735 w 1147"/>
              <a:gd name="T1" fmla="*/ 0 h 1147"/>
              <a:gd name="T2" fmla="*/ 1147 w 1147"/>
              <a:gd name="T3" fmla="*/ 411 h 1147"/>
              <a:gd name="T4" fmla="*/ 1145 w 1147"/>
              <a:gd name="T5" fmla="*/ 446 h 1147"/>
              <a:gd name="T6" fmla="*/ 1134 w 1147"/>
              <a:gd name="T7" fmla="*/ 514 h 1147"/>
              <a:gd name="T8" fmla="*/ 1119 w 1147"/>
              <a:gd name="T9" fmla="*/ 583 h 1147"/>
              <a:gd name="T10" fmla="*/ 1096 w 1147"/>
              <a:gd name="T11" fmla="*/ 649 h 1147"/>
              <a:gd name="T12" fmla="*/ 1067 w 1147"/>
              <a:gd name="T13" fmla="*/ 714 h 1147"/>
              <a:gd name="T14" fmla="*/ 1033 w 1147"/>
              <a:gd name="T15" fmla="*/ 776 h 1147"/>
              <a:gd name="T16" fmla="*/ 992 w 1147"/>
              <a:gd name="T17" fmla="*/ 836 h 1147"/>
              <a:gd name="T18" fmla="*/ 945 w 1147"/>
              <a:gd name="T19" fmla="*/ 893 h 1147"/>
              <a:gd name="T20" fmla="*/ 919 w 1147"/>
              <a:gd name="T21" fmla="*/ 919 h 1147"/>
              <a:gd name="T22" fmla="*/ 893 w 1147"/>
              <a:gd name="T23" fmla="*/ 945 h 1147"/>
              <a:gd name="T24" fmla="*/ 836 w 1147"/>
              <a:gd name="T25" fmla="*/ 991 h 1147"/>
              <a:gd name="T26" fmla="*/ 777 w 1147"/>
              <a:gd name="T27" fmla="*/ 1033 h 1147"/>
              <a:gd name="T28" fmla="*/ 714 w 1147"/>
              <a:gd name="T29" fmla="*/ 1067 h 1147"/>
              <a:gd name="T30" fmla="*/ 650 w 1147"/>
              <a:gd name="T31" fmla="*/ 1095 h 1147"/>
              <a:gd name="T32" fmla="*/ 584 w 1147"/>
              <a:gd name="T33" fmla="*/ 1118 h 1147"/>
              <a:gd name="T34" fmla="*/ 515 w 1147"/>
              <a:gd name="T35" fmla="*/ 1134 h 1147"/>
              <a:gd name="T36" fmla="*/ 446 w 1147"/>
              <a:gd name="T37" fmla="*/ 1144 h 1147"/>
              <a:gd name="T38" fmla="*/ 412 w 1147"/>
              <a:gd name="T39" fmla="*/ 1147 h 1147"/>
              <a:gd name="T40" fmla="*/ 0 w 1147"/>
              <a:gd name="T41" fmla="*/ 735 h 1147"/>
              <a:gd name="T42" fmla="*/ 735 w 1147"/>
              <a:gd name="T43" fmla="*/ 0 h 1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47" h="1147">
                <a:moveTo>
                  <a:pt x="735" y="0"/>
                </a:moveTo>
                <a:lnTo>
                  <a:pt x="1147" y="411"/>
                </a:lnTo>
                <a:lnTo>
                  <a:pt x="1145" y="446"/>
                </a:lnTo>
                <a:lnTo>
                  <a:pt x="1134" y="514"/>
                </a:lnTo>
                <a:lnTo>
                  <a:pt x="1119" y="583"/>
                </a:lnTo>
                <a:lnTo>
                  <a:pt x="1096" y="649"/>
                </a:lnTo>
                <a:lnTo>
                  <a:pt x="1067" y="714"/>
                </a:lnTo>
                <a:lnTo>
                  <a:pt x="1033" y="776"/>
                </a:lnTo>
                <a:lnTo>
                  <a:pt x="992" y="836"/>
                </a:lnTo>
                <a:lnTo>
                  <a:pt x="945" y="893"/>
                </a:lnTo>
                <a:lnTo>
                  <a:pt x="919" y="919"/>
                </a:lnTo>
                <a:lnTo>
                  <a:pt x="893" y="945"/>
                </a:lnTo>
                <a:lnTo>
                  <a:pt x="836" y="991"/>
                </a:lnTo>
                <a:lnTo>
                  <a:pt x="777" y="1033"/>
                </a:lnTo>
                <a:lnTo>
                  <a:pt x="714" y="1067"/>
                </a:lnTo>
                <a:lnTo>
                  <a:pt x="650" y="1095"/>
                </a:lnTo>
                <a:lnTo>
                  <a:pt x="584" y="1118"/>
                </a:lnTo>
                <a:lnTo>
                  <a:pt x="515" y="1134"/>
                </a:lnTo>
                <a:lnTo>
                  <a:pt x="446" y="1144"/>
                </a:lnTo>
                <a:lnTo>
                  <a:pt x="412" y="1147"/>
                </a:lnTo>
                <a:lnTo>
                  <a:pt x="0" y="735"/>
                </a:lnTo>
                <a:lnTo>
                  <a:pt x="735" y="0"/>
                </a:lnTo>
                <a:close/>
              </a:path>
            </a:pathLst>
          </a:custGeom>
          <a:solidFill>
            <a:schemeClr val="bg1">
              <a:alpha val="4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Lucida Sans" panose="020B0602030504020204" pitchFamily="34" charset="0"/>
            </a:endParaRPr>
          </a:p>
        </p:txBody>
      </p:sp>
      <p:sp>
        <p:nvSpPr>
          <p:cNvPr id="20" name="Freeform 584">
            <a:extLst>
              <a:ext uri="{FF2B5EF4-FFF2-40B4-BE49-F238E27FC236}">
                <a16:creationId xmlns:a16="http://schemas.microsoft.com/office/drawing/2014/main" id="{75110A9C-99E6-A88F-C41E-D539C78BFFF6}"/>
              </a:ext>
            </a:extLst>
          </p:cNvPr>
          <p:cNvSpPr>
            <a:spLocks/>
          </p:cNvSpPr>
          <p:nvPr/>
        </p:nvSpPr>
        <p:spPr bwMode="auto">
          <a:xfrm>
            <a:off x="7541268" y="3691397"/>
            <a:ext cx="411163" cy="411163"/>
          </a:xfrm>
          <a:custGeom>
            <a:avLst/>
            <a:gdLst>
              <a:gd name="T0" fmla="*/ 151 w 1037"/>
              <a:gd name="T1" fmla="*/ 153 h 1038"/>
              <a:gd name="T2" fmla="*/ 115 w 1037"/>
              <a:gd name="T3" fmla="*/ 192 h 1038"/>
              <a:gd name="T4" fmla="*/ 57 w 1037"/>
              <a:gd name="T5" fmla="*/ 277 h 1038"/>
              <a:gd name="T6" fmla="*/ 19 w 1037"/>
              <a:gd name="T7" fmla="*/ 372 h 1038"/>
              <a:gd name="T8" fmla="*/ 0 w 1037"/>
              <a:gd name="T9" fmla="*/ 470 h 1038"/>
              <a:gd name="T10" fmla="*/ 0 w 1037"/>
              <a:gd name="T11" fmla="*/ 570 h 1038"/>
              <a:gd name="T12" fmla="*/ 19 w 1037"/>
              <a:gd name="T13" fmla="*/ 667 h 1038"/>
              <a:gd name="T14" fmla="*/ 57 w 1037"/>
              <a:gd name="T15" fmla="*/ 762 h 1038"/>
              <a:gd name="T16" fmla="*/ 115 w 1037"/>
              <a:gd name="T17" fmla="*/ 849 h 1038"/>
              <a:gd name="T18" fmla="*/ 151 w 1037"/>
              <a:gd name="T19" fmla="*/ 888 h 1038"/>
              <a:gd name="T20" fmla="*/ 151 w 1037"/>
              <a:gd name="T21" fmla="*/ 888 h 1038"/>
              <a:gd name="T22" fmla="*/ 190 w 1037"/>
              <a:gd name="T23" fmla="*/ 924 h 1038"/>
              <a:gd name="T24" fmla="*/ 277 w 1037"/>
              <a:gd name="T25" fmla="*/ 981 h 1038"/>
              <a:gd name="T26" fmla="*/ 370 w 1037"/>
              <a:gd name="T27" fmla="*/ 1019 h 1038"/>
              <a:gd name="T28" fmla="*/ 469 w 1037"/>
              <a:gd name="T29" fmla="*/ 1038 h 1038"/>
              <a:gd name="T30" fmla="*/ 569 w 1037"/>
              <a:gd name="T31" fmla="*/ 1038 h 1038"/>
              <a:gd name="T32" fmla="*/ 667 w 1037"/>
              <a:gd name="T33" fmla="*/ 1019 h 1038"/>
              <a:gd name="T34" fmla="*/ 761 w 1037"/>
              <a:gd name="T35" fmla="*/ 981 h 1038"/>
              <a:gd name="T36" fmla="*/ 847 w 1037"/>
              <a:gd name="T37" fmla="*/ 924 h 1038"/>
              <a:gd name="T38" fmla="*/ 886 w 1037"/>
              <a:gd name="T39" fmla="*/ 888 h 1038"/>
              <a:gd name="T40" fmla="*/ 886 w 1037"/>
              <a:gd name="T41" fmla="*/ 888 h 1038"/>
              <a:gd name="T42" fmla="*/ 923 w 1037"/>
              <a:gd name="T43" fmla="*/ 849 h 1038"/>
              <a:gd name="T44" fmla="*/ 980 w 1037"/>
              <a:gd name="T45" fmla="*/ 762 h 1038"/>
              <a:gd name="T46" fmla="*/ 1017 w 1037"/>
              <a:gd name="T47" fmla="*/ 667 h 1038"/>
              <a:gd name="T48" fmla="*/ 1037 w 1037"/>
              <a:gd name="T49" fmla="*/ 570 h 1038"/>
              <a:gd name="T50" fmla="*/ 1037 w 1037"/>
              <a:gd name="T51" fmla="*/ 470 h 1038"/>
              <a:gd name="T52" fmla="*/ 1017 w 1037"/>
              <a:gd name="T53" fmla="*/ 372 h 1038"/>
              <a:gd name="T54" fmla="*/ 980 w 1037"/>
              <a:gd name="T55" fmla="*/ 277 h 1038"/>
              <a:gd name="T56" fmla="*/ 923 w 1037"/>
              <a:gd name="T57" fmla="*/ 192 h 1038"/>
              <a:gd name="T58" fmla="*/ 886 w 1037"/>
              <a:gd name="T59" fmla="*/ 153 h 1038"/>
              <a:gd name="T60" fmla="*/ 886 w 1037"/>
              <a:gd name="T61" fmla="*/ 153 h 1038"/>
              <a:gd name="T62" fmla="*/ 847 w 1037"/>
              <a:gd name="T63" fmla="*/ 115 h 1038"/>
              <a:gd name="T64" fmla="*/ 761 w 1037"/>
              <a:gd name="T65" fmla="*/ 58 h 1038"/>
              <a:gd name="T66" fmla="*/ 667 w 1037"/>
              <a:gd name="T67" fmla="*/ 21 h 1038"/>
              <a:gd name="T68" fmla="*/ 569 w 1037"/>
              <a:gd name="T69" fmla="*/ 1 h 1038"/>
              <a:gd name="T70" fmla="*/ 518 w 1037"/>
              <a:gd name="T71" fmla="*/ 0 h 1038"/>
              <a:gd name="T72" fmla="*/ 518 w 1037"/>
              <a:gd name="T73" fmla="*/ 0 h 1038"/>
              <a:gd name="T74" fmla="*/ 469 w 1037"/>
              <a:gd name="T75" fmla="*/ 1 h 1038"/>
              <a:gd name="T76" fmla="*/ 370 w 1037"/>
              <a:gd name="T77" fmla="*/ 21 h 1038"/>
              <a:gd name="T78" fmla="*/ 277 w 1037"/>
              <a:gd name="T79" fmla="*/ 58 h 1038"/>
              <a:gd name="T80" fmla="*/ 190 w 1037"/>
              <a:gd name="T81" fmla="*/ 115 h 1038"/>
              <a:gd name="T82" fmla="*/ 151 w 1037"/>
              <a:gd name="T83" fmla="*/ 153 h 1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37" h="1038">
                <a:moveTo>
                  <a:pt x="151" y="153"/>
                </a:moveTo>
                <a:lnTo>
                  <a:pt x="115" y="192"/>
                </a:lnTo>
                <a:lnTo>
                  <a:pt x="57" y="277"/>
                </a:lnTo>
                <a:lnTo>
                  <a:pt x="19" y="372"/>
                </a:lnTo>
                <a:lnTo>
                  <a:pt x="0" y="470"/>
                </a:lnTo>
                <a:lnTo>
                  <a:pt x="0" y="570"/>
                </a:lnTo>
                <a:lnTo>
                  <a:pt x="19" y="667"/>
                </a:lnTo>
                <a:lnTo>
                  <a:pt x="57" y="762"/>
                </a:lnTo>
                <a:lnTo>
                  <a:pt x="115" y="849"/>
                </a:lnTo>
                <a:lnTo>
                  <a:pt x="151" y="888"/>
                </a:lnTo>
                <a:lnTo>
                  <a:pt x="151" y="888"/>
                </a:lnTo>
                <a:lnTo>
                  <a:pt x="190" y="924"/>
                </a:lnTo>
                <a:lnTo>
                  <a:pt x="277" y="981"/>
                </a:lnTo>
                <a:lnTo>
                  <a:pt x="370" y="1019"/>
                </a:lnTo>
                <a:lnTo>
                  <a:pt x="469" y="1038"/>
                </a:lnTo>
                <a:lnTo>
                  <a:pt x="569" y="1038"/>
                </a:lnTo>
                <a:lnTo>
                  <a:pt x="667" y="1019"/>
                </a:lnTo>
                <a:lnTo>
                  <a:pt x="761" y="981"/>
                </a:lnTo>
                <a:lnTo>
                  <a:pt x="847" y="924"/>
                </a:lnTo>
                <a:lnTo>
                  <a:pt x="886" y="888"/>
                </a:lnTo>
                <a:lnTo>
                  <a:pt x="886" y="888"/>
                </a:lnTo>
                <a:lnTo>
                  <a:pt x="923" y="849"/>
                </a:lnTo>
                <a:lnTo>
                  <a:pt x="980" y="762"/>
                </a:lnTo>
                <a:lnTo>
                  <a:pt x="1017" y="667"/>
                </a:lnTo>
                <a:lnTo>
                  <a:pt x="1037" y="570"/>
                </a:lnTo>
                <a:lnTo>
                  <a:pt x="1037" y="470"/>
                </a:lnTo>
                <a:lnTo>
                  <a:pt x="1017" y="372"/>
                </a:lnTo>
                <a:lnTo>
                  <a:pt x="980" y="277"/>
                </a:lnTo>
                <a:lnTo>
                  <a:pt x="923" y="192"/>
                </a:lnTo>
                <a:lnTo>
                  <a:pt x="886" y="153"/>
                </a:lnTo>
                <a:lnTo>
                  <a:pt x="886" y="153"/>
                </a:lnTo>
                <a:lnTo>
                  <a:pt x="847" y="115"/>
                </a:lnTo>
                <a:lnTo>
                  <a:pt x="761" y="58"/>
                </a:lnTo>
                <a:lnTo>
                  <a:pt x="667" y="21"/>
                </a:lnTo>
                <a:lnTo>
                  <a:pt x="569" y="1"/>
                </a:lnTo>
                <a:lnTo>
                  <a:pt x="518" y="0"/>
                </a:lnTo>
                <a:lnTo>
                  <a:pt x="518" y="0"/>
                </a:lnTo>
                <a:lnTo>
                  <a:pt x="469" y="1"/>
                </a:lnTo>
                <a:lnTo>
                  <a:pt x="370" y="21"/>
                </a:lnTo>
                <a:lnTo>
                  <a:pt x="277" y="58"/>
                </a:lnTo>
                <a:lnTo>
                  <a:pt x="190" y="115"/>
                </a:lnTo>
                <a:lnTo>
                  <a:pt x="151" y="153"/>
                </a:lnTo>
                <a:close/>
              </a:path>
            </a:pathLst>
          </a:custGeom>
          <a:solidFill>
            <a:srgbClr val="E8E9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Lucida Sans" panose="020B0602030504020204" pitchFamily="34" charset="0"/>
            </a:endParaRPr>
          </a:p>
        </p:txBody>
      </p:sp>
      <p:sp>
        <p:nvSpPr>
          <p:cNvPr id="22" name="TextBox 21">
            <a:extLst>
              <a:ext uri="{FF2B5EF4-FFF2-40B4-BE49-F238E27FC236}">
                <a16:creationId xmlns:a16="http://schemas.microsoft.com/office/drawing/2014/main" id="{35F28495-1D7F-84B7-FDE1-32E0005C4126}"/>
              </a:ext>
            </a:extLst>
          </p:cNvPr>
          <p:cNvSpPr txBox="1"/>
          <p:nvPr/>
        </p:nvSpPr>
        <p:spPr>
          <a:xfrm>
            <a:off x="7553231" y="3671045"/>
            <a:ext cx="381836" cy="461665"/>
          </a:xfrm>
          <a:prstGeom prst="rect">
            <a:avLst/>
          </a:prstGeom>
          <a:noFill/>
        </p:spPr>
        <p:txBody>
          <a:bodyPr wrap="none" rtlCol="0" anchor="ctr">
            <a:spAutoFit/>
          </a:bodyPr>
          <a:lstStyle/>
          <a:p>
            <a:pPr algn="ctr"/>
            <a:r>
              <a:rPr lang="en-US" sz="2400" b="1" dirty="0">
                <a:solidFill>
                  <a:schemeClr val="tx1">
                    <a:lumMod val="85000"/>
                    <a:lumOff val="15000"/>
                  </a:schemeClr>
                </a:solidFill>
                <a:latin typeface="Lucida Sans" panose="020B0602030504020204" pitchFamily="34" charset="0"/>
              </a:rPr>
              <a:t>2</a:t>
            </a:r>
          </a:p>
        </p:txBody>
      </p:sp>
      <p:sp>
        <p:nvSpPr>
          <p:cNvPr id="24" name="Freeform 582">
            <a:extLst>
              <a:ext uri="{FF2B5EF4-FFF2-40B4-BE49-F238E27FC236}">
                <a16:creationId xmlns:a16="http://schemas.microsoft.com/office/drawing/2014/main" id="{A51F0FDC-318D-59BF-3660-C691E6B1DF89}"/>
              </a:ext>
            </a:extLst>
          </p:cNvPr>
          <p:cNvSpPr>
            <a:spLocks/>
          </p:cNvSpPr>
          <p:nvPr/>
        </p:nvSpPr>
        <p:spPr bwMode="auto">
          <a:xfrm>
            <a:off x="6815780" y="1241612"/>
            <a:ext cx="620713" cy="619125"/>
          </a:xfrm>
          <a:custGeom>
            <a:avLst/>
            <a:gdLst>
              <a:gd name="T0" fmla="*/ 1362 w 1562"/>
              <a:gd name="T1" fmla="*/ 260 h 1562"/>
              <a:gd name="T2" fmla="*/ 1461 w 1562"/>
              <a:gd name="T3" fmla="*/ 396 h 1562"/>
              <a:gd name="T4" fmla="*/ 1525 w 1562"/>
              <a:gd name="T5" fmla="*/ 546 h 1562"/>
              <a:gd name="T6" fmla="*/ 1558 w 1562"/>
              <a:gd name="T7" fmla="*/ 704 h 1562"/>
              <a:gd name="T8" fmla="*/ 1560 w 1562"/>
              <a:gd name="T9" fmla="*/ 825 h 1562"/>
              <a:gd name="T10" fmla="*/ 1547 w 1562"/>
              <a:gd name="T11" fmla="*/ 928 h 1562"/>
              <a:gd name="T12" fmla="*/ 1509 w 1562"/>
              <a:gd name="T13" fmla="*/ 1063 h 1562"/>
              <a:gd name="T14" fmla="*/ 1446 w 1562"/>
              <a:gd name="T15" fmla="*/ 1190 h 1562"/>
              <a:gd name="T16" fmla="*/ 1358 w 1562"/>
              <a:gd name="T17" fmla="*/ 1307 h 1562"/>
              <a:gd name="T18" fmla="*/ 1306 w 1562"/>
              <a:gd name="T19" fmla="*/ 1359 h 1562"/>
              <a:gd name="T20" fmla="*/ 1190 w 1562"/>
              <a:gd name="T21" fmla="*/ 1447 h 1562"/>
              <a:gd name="T22" fmla="*/ 1063 w 1562"/>
              <a:gd name="T23" fmla="*/ 1509 h 1562"/>
              <a:gd name="T24" fmla="*/ 928 w 1562"/>
              <a:gd name="T25" fmla="*/ 1548 h 1562"/>
              <a:gd name="T26" fmla="*/ 825 w 1562"/>
              <a:gd name="T27" fmla="*/ 1561 h 1562"/>
              <a:gd name="T28" fmla="*/ 704 w 1562"/>
              <a:gd name="T29" fmla="*/ 1558 h 1562"/>
              <a:gd name="T30" fmla="*/ 546 w 1562"/>
              <a:gd name="T31" fmla="*/ 1526 h 1562"/>
              <a:gd name="T32" fmla="*/ 396 w 1562"/>
              <a:gd name="T33" fmla="*/ 1461 h 1562"/>
              <a:gd name="T34" fmla="*/ 259 w 1562"/>
              <a:gd name="T35" fmla="*/ 1363 h 1562"/>
              <a:gd name="T36" fmla="*/ 201 w 1562"/>
              <a:gd name="T37" fmla="*/ 1304 h 1562"/>
              <a:gd name="T38" fmla="*/ 107 w 1562"/>
              <a:gd name="T39" fmla="*/ 1177 h 1562"/>
              <a:gd name="T40" fmla="*/ 43 w 1562"/>
              <a:gd name="T41" fmla="*/ 1040 h 1562"/>
              <a:gd name="T42" fmla="*/ 8 w 1562"/>
              <a:gd name="T43" fmla="*/ 893 h 1562"/>
              <a:gd name="T44" fmla="*/ 0 w 1562"/>
              <a:gd name="T45" fmla="*/ 743 h 1562"/>
              <a:gd name="T46" fmla="*/ 22 w 1562"/>
              <a:gd name="T47" fmla="*/ 595 h 1562"/>
              <a:gd name="T48" fmla="*/ 71 w 1562"/>
              <a:gd name="T49" fmla="*/ 451 h 1562"/>
              <a:gd name="T50" fmla="*/ 150 w 1562"/>
              <a:gd name="T51" fmla="*/ 319 h 1562"/>
              <a:gd name="T52" fmla="*/ 228 w 1562"/>
              <a:gd name="T53" fmla="*/ 229 h 1562"/>
              <a:gd name="T54" fmla="*/ 319 w 1562"/>
              <a:gd name="T55" fmla="*/ 151 h 1562"/>
              <a:gd name="T56" fmla="*/ 451 w 1562"/>
              <a:gd name="T57" fmla="*/ 72 h 1562"/>
              <a:gd name="T58" fmla="*/ 595 w 1562"/>
              <a:gd name="T59" fmla="*/ 22 h 1562"/>
              <a:gd name="T60" fmla="*/ 743 w 1562"/>
              <a:gd name="T61" fmla="*/ 0 h 1562"/>
              <a:gd name="T62" fmla="*/ 893 w 1562"/>
              <a:gd name="T63" fmla="*/ 8 h 1562"/>
              <a:gd name="T64" fmla="*/ 1039 w 1562"/>
              <a:gd name="T65" fmla="*/ 43 h 1562"/>
              <a:gd name="T66" fmla="*/ 1177 w 1562"/>
              <a:gd name="T67" fmla="*/ 108 h 1562"/>
              <a:gd name="T68" fmla="*/ 1304 w 1562"/>
              <a:gd name="T69" fmla="*/ 201 h 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62" h="1562">
                <a:moveTo>
                  <a:pt x="1332" y="229"/>
                </a:moveTo>
                <a:lnTo>
                  <a:pt x="1362" y="260"/>
                </a:lnTo>
                <a:lnTo>
                  <a:pt x="1415" y="326"/>
                </a:lnTo>
                <a:lnTo>
                  <a:pt x="1461" y="396"/>
                </a:lnTo>
                <a:lnTo>
                  <a:pt x="1497" y="470"/>
                </a:lnTo>
                <a:lnTo>
                  <a:pt x="1525" y="546"/>
                </a:lnTo>
                <a:lnTo>
                  <a:pt x="1546" y="625"/>
                </a:lnTo>
                <a:lnTo>
                  <a:pt x="1558" y="704"/>
                </a:lnTo>
                <a:lnTo>
                  <a:pt x="1562" y="785"/>
                </a:lnTo>
                <a:lnTo>
                  <a:pt x="1560" y="825"/>
                </a:lnTo>
                <a:lnTo>
                  <a:pt x="1558" y="860"/>
                </a:lnTo>
                <a:lnTo>
                  <a:pt x="1547" y="928"/>
                </a:lnTo>
                <a:lnTo>
                  <a:pt x="1532" y="997"/>
                </a:lnTo>
                <a:lnTo>
                  <a:pt x="1509" y="1063"/>
                </a:lnTo>
                <a:lnTo>
                  <a:pt x="1480" y="1128"/>
                </a:lnTo>
                <a:lnTo>
                  <a:pt x="1446" y="1190"/>
                </a:lnTo>
                <a:lnTo>
                  <a:pt x="1405" y="1250"/>
                </a:lnTo>
                <a:lnTo>
                  <a:pt x="1358" y="1307"/>
                </a:lnTo>
                <a:lnTo>
                  <a:pt x="1332" y="1333"/>
                </a:lnTo>
                <a:lnTo>
                  <a:pt x="1306" y="1359"/>
                </a:lnTo>
                <a:lnTo>
                  <a:pt x="1249" y="1405"/>
                </a:lnTo>
                <a:lnTo>
                  <a:pt x="1190" y="1447"/>
                </a:lnTo>
                <a:lnTo>
                  <a:pt x="1127" y="1481"/>
                </a:lnTo>
                <a:lnTo>
                  <a:pt x="1063" y="1509"/>
                </a:lnTo>
                <a:lnTo>
                  <a:pt x="997" y="1532"/>
                </a:lnTo>
                <a:lnTo>
                  <a:pt x="928" y="1548"/>
                </a:lnTo>
                <a:lnTo>
                  <a:pt x="859" y="1558"/>
                </a:lnTo>
                <a:lnTo>
                  <a:pt x="825" y="1561"/>
                </a:lnTo>
                <a:lnTo>
                  <a:pt x="784" y="1562"/>
                </a:lnTo>
                <a:lnTo>
                  <a:pt x="704" y="1558"/>
                </a:lnTo>
                <a:lnTo>
                  <a:pt x="625" y="1547"/>
                </a:lnTo>
                <a:lnTo>
                  <a:pt x="546" y="1526"/>
                </a:lnTo>
                <a:lnTo>
                  <a:pt x="469" y="1497"/>
                </a:lnTo>
                <a:lnTo>
                  <a:pt x="396" y="1461"/>
                </a:lnTo>
                <a:lnTo>
                  <a:pt x="325" y="1416"/>
                </a:lnTo>
                <a:lnTo>
                  <a:pt x="259" y="1363"/>
                </a:lnTo>
                <a:lnTo>
                  <a:pt x="228" y="1333"/>
                </a:lnTo>
                <a:lnTo>
                  <a:pt x="201" y="1304"/>
                </a:lnTo>
                <a:lnTo>
                  <a:pt x="150" y="1243"/>
                </a:lnTo>
                <a:lnTo>
                  <a:pt x="107" y="1177"/>
                </a:lnTo>
                <a:lnTo>
                  <a:pt x="71" y="1110"/>
                </a:lnTo>
                <a:lnTo>
                  <a:pt x="43" y="1040"/>
                </a:lnTo>
                <a:lnTo>
                  <a:pt x="22" y="967"/>
                </a:lnTo>
                <a:lnTo>
                  <a:pt x="8" y="893"/>
                </a:lnTo>
                <a:lnTo>
                  <a:pt x="0" y="818"/>
                </a:lnTo>
                <a:lnTo>
                  <a:pt x="0" y="743"/>
                </a:lnTo>
                <a:lnTo>
                  <a:pt x="8" y="669"/>
                </a:lnTo>
                <a:lnTo>
                  <a:pt x="22" y="595"/>
                </a:lnTo>
                <a:lnTo>
                  <a:pt x="43" y="523"/>
                </a:lnTo>
                <a:lnTo>
                  <a:pt x="71" y="451"/>
                </a:lnTo>
                <a:lnTo>
                  <a:pt x="107" y="384"/>
                </a:lnTo>
                <a:lnTo>
                  <a:pt x="150" y="319"/>
                </a:lnTo>
                <a:lnTo>
                  <a:pt x="201" y="258"/>
                </a:lnTo>
                <a:lnTo>
                  <a:pt x="228" y="229"/>
                </a:lnTo>
                <a:lnTo>
                  <a:pt x="258" y="201"/>
                </a:lnTo>
                <a:lnTo>
                  <a:pt x="319" y="151"/>
                </a:lnTo>
                <a:lnTo>
                  <a:pt x="384" y="108"/>
                </a:lnTo>
                <a:lnTo>
                  <a:pt x="451" y="72"/>
                </a:lnTo>
                <a:lnTo>
                  <a:pt x="522" y="43"/>
                </a:lnTo>
                <a:lnTo>
                  <a:pt x="595" y="22"/>
                </a:lnTo>
                <a:lnTo>
                  <a:pt x="669" y="8"/>
                </a:lnTo>
                <a:lnTo>
                  <a:pt x="743" y="0"/>
                </a:lnTo>
                <a:lnTo>
                  <a:pt x="818" y="0"/>
                </a:lnTo>
                <a:lnTo>
                  <a:pt x="893" y="8"/>
                </a:lnTo>
                <a:lnTo>
                  <a:pt x="967" y="22"/>
                </a:lnTo>
                <a:lnTo>
                  <a:pt x="1039" y="43"/>
                </a:lnTo>
                <a:lnTo>
                  <a:pt x="1109" y="72"/>
                </a:lnTo>
                <a:lnTo>
                  <a:pt x="1177" y="108"/>
                </a:lnTo>
                <a:lnTo>
                  <a:pt x="1243" y="151"/>
                </a:lnTo>
                <a:lnTo>
                  <a:pt x="1304" y="201"/>
                </a:lnTo>
                <a:lnTo>
                  <a:pt x="1332" y="229"/>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Lucida Sans" panose="020B0602030504020204" pitchFamily="34" charset="0"/>
            </a:endParaRPr>
          </a:p>
        </p:txBody>
      </p:sp>
      <p:sp>
        <p:nvSpPr>
          <p:cNvPr id="26" name="Freeform 583">
            <a:extLst>
              <a:ext uri="{FF2B5EF4-FFF2-40B4-BE49-F238E27FC236}">
                <a16:creationId xmlns:a16="http://schemas.microsoft.com/office/drawing/2014/main" id="{766FA358-41AE-6C6D-3859-47A8CEB43352}"/>
              </a:ext>
            </a:extLst>
          </p:cNvPr>
          <p:cNvSpPr>
            <a:spLocks/>
          </p:cNvSpPr>
          <p:nvPr/>
        </p:nvSpPr>
        <p:spPr bwMode="auto">
          <a:xfrm>
            <a:off x="6990405" y="1405125"/>
            <a:ext cx="454025" cy="455613"/>
          </a:xfrm>
          <a:custGeom>
            <a:avLst/>
            <a:gdLst>
              <a:gd name="T0" fmla="*/ 735 w 1147"/>
              <a:gd name="T1" fmla="*/ 0 h 1147"/>
              <a:gd name="T2" fmla="*/ 1147 w 1147"/>
              <a:gd name="T3" fmla="*/ 411 h 1147"/>
              <a:gd name="T4" fmla="*/ 1145 w 1147"/>
              <a:gd name="T5" fmla="*/ 446 h 1147"/>
              <a:gd name="T6" fmla="*/ 1134 w 1147"/>
              <a:gd name="T7" fmla="*/ 514 h 1147"/>
              <a:gd name="T8" fmla="*/ 1119 w 1147"/>
              <a:gd name="T9" fmla="*/ 583 h 1147"/>
              <a:gd name="T10" fmla="*/ 1096 w 1147"/>
              <a:gd name="T11" fmla="*/ 649 h 1147"/>
              <a:gd name="T12" fmla="*/ 1067 w 1147"/>
              <a:gd name="T13" fmla="*/ 714 h 1147"/>
              <a:gd name="T14" fmla="*/ 1033 w 1147"/>
              <a:gd name="T15" fmla="*/ 776 h 1147"/>
              <a:gd name="T16" fmla="*/ 992 w 1147"/>
              <a:gd name="T17" fmla="*/ 836 h 1147"/>
              <a:gd name="T18" fmla="*/ 945 w 1147"/>
              <a:gd name="T19" fmla="*/ 893 h 1147"/>
              <a:gd name="T20" fmla="*/ 919 w 1147"/>
              <a:gd name="T21" fmla="*/ 919 h 1147"/>
              <a:gd name="T22" fmla="*/ 893 w 1147"/>
              <a:gd name="T23" fmla="*/ 945 h 1147"/>
              <a:gd name="T24" fmla="*/ 836 w 1147"/>
              <a:gd name="T25" fmla="*/ 991 h 1147"/>
              <a:gd name="T26" fmla="*/ 777 w 1147"/>
              <a:gd name="T27" fmla="*/ 1033 h 1147"/>
              <a:gd name="T28" fmla="*/ 714 w 1147"/>
              <a:gd name="T29" fmla="*/ 1067 h 1147"/>
              <a:gd name="T30" fmla="*/ 650 w 1147"/>
              <a:gd name="T31" fmla="*/ 1095 h 1147"/>
              <a:gd name="T32" fmla="*/ 584 w 1147"/>
              <a:gd name="T33" fmla="*/ 1118 h 1147"/>
              <a:gd name="T34" fmla="*/ 515 w 1147"/>
              <a:gd name="T35" fmla="*/ 1134 h 1147"/>
              <a:gd name="T36" fmla="*/ 446 w 1147"/>
              <a:gd name="T37" fmla="*/ 1144 h 1147"/>
              <a:gd name="T38" fmla="*/ 412 w 1147"/>
              <a:gd name="T39" fmla="*/ 1147 h 1147"/>
              <a:gd name="T40" fmla="*/ 0 w 1147"/>
              <a:gd name="T41" fmla="*/ 735 h 1147"/>
              <a:gd name="T42" fmla="*/ 735 w 1147"/>
              <a:gd name="T43" fmla="*/ 0 h 1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47" h="1147">
                <a:moveTo>
                  <a:pt x="735" y="0"/>
                </a:moveTo>
                <a:lnTo>
                  <a:pt x="1147" y="411"/>
                </a:lnTo>
                <a:lnTo>
                  <a:pt x="1145" y="446"/>
                </a:lnTo>
                <a:lnTo>
                  <a:pt x="1134" y="514"/>
                </a:lnTo>
                <a:lnTo>
                  <a:pt x="1119" y="583"/>
                </a:lnTo>
                <a:lnTo>
                  <a:pt x="1096" y="649"/>
                </a:lnTo>
                <a:lnTo>
                  <a:pt x="1067" y="714"/>
                </a:lnTo>
                <a:lnTo>
                  <a:pt x="1033" y="776"/>
                </a:lnTo>
                <a:lnTo>
                  <a:pt x="992" y="836"/>
                </a:lnTo>
                <a:lnTo>
                  <a:pt x="945" y="893"/>
                </a:lnTo>
                <a:lnTo>
                  <a:pt x="919" y="919"/>
                </a:lnTo>
                <a:lnTo>
                  <a:pt x="893" y="945"/>
                </a:lnTo>
                <a:lnTo>
                  <a:pt x="836" y="991"/>
                </a:lnTo>
                <a:lnTo>
                  <a:pt x="777" y="1033"/>
                </a:lnTo>
                <a:lnTo>
                  <a:pt x="714" y="1067"/>
                </a:lnTo>
                <a:lnTo>
                  <a:pt x="650" y="1095"/>
                </a:lnTo>
                <a:lnTo>
                  <a:pt x="584" y="1118"/>
                </a:lnTo>
                <a:lnTo>
                  <a:pt x="515" y="1134"/>
                </a:lnTo>
                <a:lnTo>
                  <a:pt x="446" y="1144"/>
                </a:lnTo>
                <a:lnTo>
                  <a:pt x="412" y="1147"/>
                </a:lnTo>
                <a:lnTo>
                  <a:pt x="0" y="735"/>
                </a:lnTo>
                <a:lnTo>
                  <a:pt x="735" y="0"/>
                </a:lnTo>
                <a:close/>
              </a:path>
            </a:pathLst>
          </a:custGeom>
          <a:solidFill>
            <a:schemeClr val="bg1">
              <a:alpha val="4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Lucida Sans" panose="020B0602030504020204" pitchFamily="34" charset="0"/>
            </a:endParaRPr>
          </a:p>
        </p:txBody>
      </p:sp>
      <p:sp>
        <p:nvSpPr>
          <p:cNvPr id="28" name="Freeform 584">
            <a:extLst>
              <a:ext uri="{FF2B5EF4-FFF2-40B4-BE49-F238E27FC236}">
                <a16:creationId xmlns:a16="http://schemas.microsoft.com/office/drawing/2014/main" id="{1164E37E-C8E3-B87B-E180-3624AEEC3A38}"/>
              </a:ext>
            </a:extLst>
          </p:cNvPr>
          <p:cNvSpPr>
            <a:spLocks/>
          </p:cNvSpPr>
          <p:nvPr/>
        </p:nvSpPr>
        <p:spPr bwMode="auto">
          <a:xfrm>
            <a:off x="6920555" y="1344800"/>
            <a:ext cx="411163" cy="411163"/>
          </a:xfrm>
          <a:custGeom>
            <a:avLst/>
            <a:gdLst>
              <a:gd name="T0" fmla="*/ 151 w 1037"/>
              <a:gd name="T1" fmla="*/ 153 h 1038"/>
              <a:gd name="T2" fmla="*/ 115 w 1037"/>
              <a:gd name="T3" fmla="*/ 192 h 1038"/>
              <a:gd name="T4" fmla="*/ 57 w 1037"/>
              <a:gd name="T5" fmla="*/ 277 h 1038"/>
              <a:gd name="T6" fmla="*/ 19 w 1037"/>
              <a:gd name="T7" fmla="*/ 372 h 1038"/>
              <a:gd name="T8" fmla="*/ 0 w 1037"/>
              <a:gd name="T9" fmla="*/ 470 h 1038"/>
              <a:gd name="T10" fmla="*/ 0 w 1037"/>
              <a:gd name="T11" fmla="*/ 570 h 1038"/>
              <a:gd name="T12" fmla="*/ 19 w 1037"/>
              <a:gd name="T13" fmla="*/ 667 h 1038"/>
              <a:gd name="T14" fmla="*/ 57 w 1037"/>
              <a:gd name="T15" fmla="*/ 762 h 1038"/>
              <a:gd name="T16" fmla="*/ 115 w 1037"/>
              <a:gd name="T17" fmla="*/ 849 h 1038"/>
              <a:gd name="T18" fmla="*/ 151 w 1037"/>
              <a:gd name="T19" fmla="*/ 888 h 1038"/>
              <a:gd name="T20" fmla="*/ 151 w 1037"/>
              <a:gd name="T21" fmla="*/ 888 h 1038"/>
              <a:gd name="T22" fmla="*/ 190 w 1037"/>
              <a:gd name="T23" fmla="*/ 924 h 1038"/>
              <a:gd name="T24" fmla="*/ 277 w 1037"/>
              <a:gd name="T25" fmla="*/ 981 h 1038"/>
              <a:gd name="T26" fmla="*/ 370 w 1037"/>
              <a:gd name="T27" fmla="*/ 1019 h 1038"/>
              <a:gd name="T28" fmla="*/ 469 w 1037"/>
              <a:gd name="T29" fmla="*/ 1038 h 1038"/>
              <a:gd name="T30" fmla="*/ 569 w 1037"/>
              <a:gd name="T31" fmla="*/ 1038 h 1038"/>
              <a:gd name="T32" fmla="*/ 667 w 1037"/>
              <a:gd name="T33" fmla="*/ 1019 h 1038"/>
              <a:gd name="T34" fmla="*/ 761 w 1037"/>
              <a:gd name="T35" fmla="*/ 981 h 1038"/>
              <a:gd name="T36" fmla="*/ 847 w 1037"/>
              <a:gd name="T37" fmla="*/ 924 h 1038"/>
              <a:gd name="T38" fmla="*/ 886 w 1037"/>
              <a:gd name="T39" fmla="*/ 888 h 1038"/>
              <a:gd name="T40" fmla="*/ 886 w 1037"/>
              <a:gd name="T41" fmla="*/ 888 h 1038"/>
              <a:gd name="T42" fmla="*/ 923 w 1037"/>
              <a:gd name="T43" fmla="*/ 849 h 1038"/>
              <a:gd name="T44" fmla="*/ 980 w 1037"/>
              <a:gd name="T45" fmla="*/ 762 h 1038"/>
              <a:gd name="T46" fmla="*/ 1017 w 1037"/>
              <a:gd name="T47" fmla="*/ 667 h 1038"/>
              <a:gd name="T48" fmla="*/ 1037 w 1037"/>
              <a:gd name="T49" fmla="*/ 570 h 1038"/>
              <a:gd name="T50" fmla="*/ 1037 w 1037"/>
              <a:gd name="T51" fmla="*/ 470 h 1038"/>
              <a:gd name="T52" fmla="*/ 1017 w 1037"/>
              <a:gd name="T53" fmla="*/ 372 h 1038"/>
              <a:gd name="T54" fmla="*/ 980 w 1037"/>
              <a:gd name="T55" fmla="*/ 277 h 1038"/>
              <a:gd name="T56" fmla="*/ 923 w 1037"/>
              <a:gd name="T57" fmla="*/ 192 h 1038"/>
              <a:gd name="T58" fmla="*/ 886 w 1037"/>
              <a:gd name="T59" fmla="*/ 153 h 1038"/>
              <a:gd name="T60" fmla="*/ 886 w 1037"/>
              <a:gd name="T61" fmla="*/ 153 h 1038"/>
              <a:gd name="T62" fmla="*/ 847 w 1037"/>
              <a:gd name="T63" fmla="*/ 115 h 1038"/>
              <a:gd name="T64" fmla="*/ 761 w 1037"/>
              <a:gd name="T65" fmla="*/ 58 h 1038"/>
              <a:gd name="T66" fmla="*/ 667 w 1037"/>
              <a:gd name="T67" fmla="*/ 21 h 1038"/>
              <a:gd name="T68" fmla="*/ 569 w 1037"/>
              <a:gd name="T69" fmla="*/ 1 h 1038"/>
              <a:gd name="T70" fmla="*/ 518 w 1037"/>
              <a:gd name="T71" fmla="*/ 0 h 1038"/>
              <a:gd name="T72" fmla="*/ 518 w 1037"/>
              <a:gd name="T73" fmla="*/ 0 h 1038"/>
              <a:gd name="T74" fmla="*/ 469 w 1037"/>
              <a:gd name="T75" fmla="*/ 1 h 1038"/>
              <a:gd name="T76" fmla="*/ 370 w 1037"/>
              <a:gd name="T77" fmla="*/ 21 h 1038"/>
              <a:gd name="T78" fmla="*/ 277 w 1037"/>
              <a:gd name="T79" fmla="*/ 58 h 1038"/>
              <a:gd name="T80" fmla="*/ 190 w 1037"/>
              <a:gd name="T81" fmla="*/ 115 h 1038"/>
              <a:gd name="T82" fmla="*/ 151 w 1037"/>
              <a:gd name="T83" fmla="*/ 153 h 1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37" h="1038">
                <a:moveTo>
                  <a:pt x="151" y="153"/>
                </a:moveTo>
                <a:lnTo>
                  <a:pt x="115" y="192"/>
                </a:lnTo>
                <a:lnTo>
                  <a:pt x="57" y="277"/>
                </a:lnTo>
                <a:lnTo>
                  <a:pt x="19" y="372"/>
                </a:lnTo>
                <a:lnTo>
                  <a:pt x="0" y="470"/>
                </a:lnTo>
                <a:lnTo>
                  <a:pt x="0" y="570"/>
                </a:lnTo>
                <a:lnTo>
                  <a:pt x="19" y="667"/>
                </a:lnTo>
                <a:lnTo>
                  <a:pt x="57" y="762"/>
                </a:lnTo>
                <a:lnTo>
                  <a:pt x="115" y="849"/>
                </a:lnTo>
                <a:lnTo>
                  <a:pt x="151" y="888"/>
                </a:lnTo>
                <a:lnTo>
                  <a:pt x="151" y="888"/>
                </a:lnTo>
                <a:lnTo>
                  <a:pt x="190" y="924"/>
                </a:lnTo>
                <a:lnTo>
                  <a:pt x="277" y="981"/>
                </a:lnTo>
                <a:lnTo>
                  <a:pt x="370" y="1019"/>
                </a:lnTo>
                <a:lnTo>
                  <a:pt x="469" y="1038"/>
                </a:lnTo>
                <a:lnTo>
                  <a:pt x="569" y="1038"/>
                </a:lnTo>
                <a:lnTo>
                  <a:pt x="667" y="1019"/>
                </a:lnTo>
                <a:lnTo>
                  <a:pt x="761" y="981"/>
                </a:lnTo>
                <a:lnTo>
                  <a:pt x="847" y="924"/>
                </a:lnTo>
                <a:lnTo>
                  <a:pt x="886" y="888"/>
                </a:lnTo>
                <a:lnTo>
                  <a:pt x="886" y="888"/>
                </a:lnTo>
                <a:lnTo>
                  <a:pt x="923" y="849"/>
                </a:lnTo>
                <a:lnTo>
                  <a:pt x="980" y="762"/>
                </a:lnTo>
                <a:lnTo>
                  <a:pt x="1017" y="667"/>
                </a:lnTo>
                <a:lnTo>
                  <a:pt x="1037" y="570"/>
                </a:lnTo>
                <a:lnTo>
                  <a:pt x="1037" y="470"/>
                </a:lnTo>
                <a:lnTo>
                  <a:pt x="1017" y="372"/>
                </a:lnTo>
                <a:lnTo>
                  <a:pt x="980" y="277"/>
                </a:lnTo>
                <a:lnTo>
                  <a:pt x="923" y="192"/>
                </a:lnTo>
                <a:lnTo>
                  <a:pt x="886" y="153"/>
                </a:lnTo>
                <a:lnTo>
                  <a:pt x="886" y="153"/>
                </a:lnTo>
                <a:lnTo>
                  <a:pt x="847" y="115"/>
                </a:lnTo>
                <a:lnTo>
                  <a:pt x="761" y="58"/>
                </a:lnTo>
                <a:lnTo>
                  <a:pt x="667" y="21"/>
                </a:lnTo>
                <a:lnTo>
                  <a:pt x="569" y="1"/>
                </a:lnTo>
                <a:lnTo>
                  <a:pt x="518" y="0"/>
                </a:lnTo>
                <a:lnTo>
                  <a:pt x="518" y="0"/>
                </a:lnTo>
                <a:lnTo>
                  <a:pt x="469" y="1"/>
                </a:lnTo>
                <a:lnTo>
                  <a:pt x="370" y="21"/>
                </a:lnTo>
                <a:lnTo>
                  <a:pt x="277" y="58"/>
                </a:lnTo>
                <a:lnTo>
                  <a:pt x="190" y="115"/>
                </a:lnTo>
                <a:lnTo>
                  <a:pt x="151" y="153"/>
                </a:lnTo>
                <a:close/>
              </a:path>
            </a:pathLst>
          </a:custGeom>
          <a:solidFill>
            <a:srgbClr val="E8E9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Lucida Sans" panose="020B0602030504020204" pitchFamily="34" charset="0"/>
            </a:endParaRPr>
          </a:p>
        </p:txBody>
      </p:sp>
      <p:sp>
        <p:nvSpPr>
          <p:cNvPr id="30" name="TextBox 29">
            <a:extLst>
              <a:ext uri="{FF2B5EF4-FFF2-40B4-BE49-F238E27FC236}">
                <a16:creationId xmlns:a16="http://schemas.microsoft.com/office/drawing/2014/main" id="{335A4194-C0E3-7CEF-24BE-13314DF306B9}"/>
              </a:ext>
            </a:extLst>
          </p:cNvPr>
          <p:cNvSpPr txBox="1"/>
          <p:nvPr/>
        </p:nvSpPr>
        <p:spPr>
          <a:xfrm>
            <a:off x="6932518" y="1324448"/>
            <a:ext cx="381836" cy="461665"/>
          </a:xfrm>
          <a:prstGeom prst="rect">
            <a:avLst/>
          </a:prstGeom>
          <a:noFill/>
        </p:spPr>
        <p:txBody>
          <a:bodyPr wrap="none" rtlCol="0" anchor="ctr">
            <a:spAutoFit/>
          </a:bodyPr>
          <a:lstStyle/>
          <a:p>
            <a:pPr algn="ctr"/>
            <a:r>
              <a:rPr lang="en-US" sz="2400" b="1" dirty="0">
                <a:solidFill>
                  <a:schemeClr val="tx1">
                    <a:lumMod val="85000"/>
                    <a:lumOff val="15000"/>
                  </a:schemeClr>
                </a:solidFill>
                <a:latin typeface="Lucida Sans" panose="020B0602030504020204" pitchFamily="34" charset="0"/>
              </a:rPr>
              <a:t>3</a:t>
            </a:r>
          </a:p>
        </p:txBody>
      </p:sp>
      <p:sp>
        <p:nvSpPr>
          <p:cNvPr id="32" name="Freeform 582">
            <a:extLst>
              <a:ext uri="{FF2B5EF4-FFF2-40B4-BE49-F238E27FC236}">
                <a16:creationId xmlns:a16="http://schemas.microsoft.com/office/drawing/2014/main" id="{4750F98F-91BE-18D3-DAF5-1DDD256647A5}"/>
              </a:ext>
            </a:extLst>
          </p:cNvPr>
          <p:cNvSpPr>
            <a:spLocks/>
          </p:cNvSpPr>
          <p:nvPr/>
        </p:nvSpPr>
        <p:spPr bwMode="auto">
          <a:xfrm>
            <a:off x="3248948" y="2189206"/>
            <a:ext cx="620713" cy="619125"/>
          </a:xfrm>
          <a:custGeom>
            <a:avLst/>
            <a:gdLst>
              <a:gd name="T0" fmla="*/ 1362 w 1562"/>
              <a:gd name="T1" fmla="*/ 260 h 1562"/>
              <a:gd name="T2" fmla="*/ 1461 w 1562"/>
              <a:gd name="T3" fmla="*/ 396 h 1562"/>
              <a:gd name="T4" fmla="*/ 1525 w 1562"/>
              <a:gd name="T5" fmla="*/ 546 h 1562"/>
              <a:gd name="T6" fmla="*/ 1558 w 1562"/>
              <a:gd name="T7" fmla="*/ 704 h 1562"/>
              <a:gd name="T8" fmla="*/ 1560 w 1562"/>
              <a:gd name="T9" fmla="*/ 825 h 1562"/>
              <a:gd name="T10" fmla="*/ 1547 w 1562"/>
              <a:gd name="T11" fmla="*/ 928 h 1562"/>
              <a:gd name="T12" fmla="*/ 1509 w 1562"/>
              <a:gd name="T13" fmla="*/ 1063 h 1562"/>
              <a:gd name="T14" fmla="*/ 1446 w 1562"/>
              <a:gd name="T15" fmla="*/ 1190 h 1562"/>
              <a:gd name="T16" fmla="*/ 1358 w 1562"/>
              <a:gd name="T17" fmla="*/ 1307 h 1562"/>
              <a:gd name="T18" fmla="*/ 1306 w 1562"/>
              <a:gd name="T19" fmla="*/ 1359 h 1562"/>
              <a:gd name="T20" fmla="*/ 1190 w 1562"/>
              <a:gd name="T21" fmla="*/ 1447 h 1562"/>
              <a:gd name="T22" fmla="*/ 1063 w 1562"/>
              <a:gd name="T23" fmla="*/ 1509 h 1562"/>
              <a:gd name="T24" fmla="*/ 928 w 1562"/>
              <a:gd name="T25" fmla="*/ 1548 h 1562"/>
              <a:gd name="T26" fmla="*/ 825 w 1562"/>
              <a:gd name="T27" fmla="*/ 1561 h 1562"/>
              <a:gd name="T28" fmla="*/ 704 w 1562"/>
              <a:gd name="T29" fmla="*/ 1558 h 1562"/>
              <a:gd name="T30" fmla="*/ 546 w 1562"/>
              <a:gd name="T31" fmla="*/ 1526 h 1562"/>
              <a:gd name="T32" fmla="*/ 396 w 1562"/>
              <a:gd name="T33" fmla="*/ 1461 h 1562"/>
              <a:gd name="T34" fmla="*/ 259 w 1562"/>
              <a:gd name="T35" fmla="*/ 1363 h 1562"/>
              <a:gd name="T36" fmla="*/ 201 w 1562"/>
              <a:gd name="T37" fmla="*/ 1304 h 1562"/>
              <a:gd name="T38" fmla="*/ 107 w 1562"/>
              <a:gd name="T39" fmla="*/ 1177 h 1562"/>
              <a:gd name="T40" fmla="*/ 43 w 1562"/>
              <a:gd name="T41" fmla="*/ 1040 h 1562"/>
              <a:gd name="T42" fmla="*/ 8 w 1562"/>
              <a:gd name="T43" fmla="*/ 893 h 1562"/>
              <a:gd name="T44" fmla="*/ 0 w 1562"/>
              <a:gd name="T45" fmla="*/ 743 h 1562"/>
              <a:gd name="T46" fmla="*/ 22 w 1562"/>
              <a:gd name="T47" fmla="*/ 595 h 1562"/>
              <a:gd name="T48" fmla="*/ 71 w 1562"/>
              <a:gd name="T49" fmla="*/ 451 h 1562"/>
              <a:gd name="T50" fmla="*/ 150 w 1562"/>
              <a:gd name="T51" fmla="*/ 319 h 1562"/>
              <a:gd name="T52" fmla="*/ 228 w 1562"/>
              <a:gd name="T53" fmla="*/ 229 h 1562"/>
              <a:gd name="T54" fmla="*/ 319 w 1562"/>
              <a:gd name="T55" fmla="*/ 151 h 1562"/>
              <a:gd name="T56" fmla="*/ 451 w 1562"/>
              <a:gd name="T57" fmla="*/ 72 h 1562"/>
              <a:gd name="T58" fmla="*/ 595 w 1562"/>
              <a:gd name="T59" fmla="*/ 22 h 1562"/>
              <a:gd name="T60" fmla="*/ 743 w 1562"/>
              <a:gd name="T61" fmla="*/ 0 h 1562"/>
              <a:gd name="T62" fmla="*/ 893 w 1562"/>
              <a:gd name="T63" fmla="*/ 8 h 1562"/>
              <a:gd name="T64" fmla="*/ 1039 w 1562"/>
              <a:gd name="T65" fmla="*/ 43 h 1562"/>
              <a:gd name="T66" fmla="*/ 1177 w 1562"/>
              <a:gd name="T67" fmla="*/ 108 h 1562"/>
              <a:gd name="T68" fmla="*/ 1304 w 1562"/>
              <a:gd name="T69" fmla="*/ 201 h 15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562" h="1562">
                <a:moveTo>
                  <a:pt x="1332" y="229"/>
                </a:moveTo>
                <a:lnTo>
                  <a:pt x="1362" y="260"/>
                </a:lnTo>
                <a:lnTo>
                  <a:pt x="1415" y="326"/>
                </a:lnTo>
                <a:lnTo>
                  <a:pt x="1461" y="396"/>
                </a:lnTo>
                <a:lnTo>
                  <a:pt x="1497" y="470"/>
                </a:lnTo>
                <a:lnTo>
                  <a:pt x="1525" y="546"/>
                </a:lnTo>
                <a:lnTo>
                  <a:pt x="1546" y="625"/>
                </a:lnTo>
                <a:lnTo>
                  <a:pt x="1558" y="704"/>
                </a:lnTo>
                <a:lnTo>
                  <a:pt x="1562" y="785"/>
                </a:lnTo>
                <a:lnTo>
                  <a:pt x="1560" y="825"/>
                </a:lnTo>
                <a:lnTo>
                  <a:pt x="1558" y="860"/>
                </a:lnTo>
                <a:lnTo>
                  <a:pt x="1547" y="928"/>
                </a:lnTo>
                <a:lnTo>
                  <a:pt x="1532" y="997"/>
                </a:lnTo>
                <a:lnTo>
                  <a:pt x="1509" y="1063"/>
                </a:lnTo>
                <a:lnTo>
                  <a:pt x="1480" y="1128"/>
                </a:lnTo>
                <a:lnTo>
                  <a:pt x="1446" y="1190"/>
                </a:lnTo>
                <a:lnTo>
                  <a:pt x="1405" y="1250"/>
                </a:lnTo>
                <a:lnTo>
                  <a:pt x="1358" y="1307"/>
                </a:lnTo>
                <a:lnTo>
                  <a:pt x="1332" y="1333"/>
                </a:lnTo>
                <a:lnTo>
                  <a:pt x="1306" y="1359"/>
                </a:lnTo>
                <a:lnTo>
                  <a:pt x="1249" y="1405"/>
                </a:lnTo>
                <a:lnTo>
                  <a:pt x="1190" y="1447"/>
                </a:lnTo>
                <a:lnTo>
                  <a:pt x="1127" y="1481"/>
                </a:lnTo>
                <a:lnTo>
                  <a:pt x="1063" y="1509"/>
                </a:lnTo>
                <a:lnTo>
                  <a:pt x="997" y="1532"/>
                </a:lnTo>
                <a:lnTo>
                  <a:pt x="928" y="1548"/>
                </a:lnTo>
                <a:lnTo>
                  <a:pt x="859" y="1558"/>
                </a:lnTo>
                <a:lnTo>
                  <a:pt x="825" y="1561"/>
                </a:lnTo>
                <a:lnTo>
                  <a:pt x="784" y="1562"/>
                </a:lnTo>
                <a:lnTo>
                  <a:pt x="704" y="1558"/>
                </a:lnTo>
                <a:lnTo>
                  <a:pt x="625" y="1547"/>
                </a:lnTo>
                <a:lnTo>
                  <a:pt x="546" y="1526"/>
                </a:lnTo>
                <a:lnTo>
                  <a:pt x="469" y="1497"/>
                </a:lnTo>
                <a:lnTo>
                  <a:pt x="396" y="1461"/>
                </a:lnTo>
                <a:lnTo>
                  <a:pt x="325" y="1416"/>
                </a:lnTo>
                <a:lnTo>
                  <a:pt x="259" y="1363"/>
                </a:lnTo>
                <a:lnTo>
                  <a:pt x="228" y="1333"/>
                </a:lnTo>
                <a:lnTo>
                  <a:pt x="201" y="1304"/>
                </a:lnTo>
                <a:lnTo>
                  <a:pt x="150" y="1243"/>
                </a:lnTo>
                <a:lnTo>
                  <a:pt x="107" y="1177"/>
                </a:lnTo>
                <a:lnTo>
                  <a:pt x="71" y="1110"/>
                </a:lnTo>
                <a:lnTo>
                  <a:pt x="43" y="1040"/>
                </a:lnTo>
                <a:lnTo>
                  <a:pt x="22" y="967"/>
                </a:lnTo>
                <a:lnTo>
                  <a:pt x="8" y="893"/>
                </a:lnTo>
                <a:lnTo>
                  <a:pt x="0" y="818"/>
                </a:lnTo>
                <a:lnTo>
                  <a:pt x="0" y="743"/>
                </a:lnTo>
                <a:lnTo>
                  <a:pt x="8" y="669"/>
                </a:lnTo>
                <a:lnTo>
                  <a:pt x="22" y="595"/>
                </a:lnTo>
                <a:lnTo>
                  <a:pt x="43" y="523"/>
                </a:lnTo>
                <a:lnTo>
                  <a:pt x="71" y="451"/>
                </a:lnTo>
                <a:lnTo>
                  <a:pt x="107" y="384"/>
                </a:lnTo>
                <a:lnTo>
                  <a:pt x="150" y="319"/>
                </a:lnTo>
                <a:lnTo>
                  <a:pt x="201" y="258"/>
                </a:lnTo>
                <a:lnTo>
                  <a:pt x="228" y="229"/>
                </a:lnTo>
                <a:lnTo>
                  <a:pt x="258" y="201"/>
                </a:lnTo>
                <a:lnTo>
                  <a:pt x="319" y="151"/>
                </a:lnTo>
                <a:lnTo>
                  <a:pt x="384" y="108"/>
                </a:lnTo>
                <a:lnTo>
                  <a:pt x="451" y="72"/>
                </a:lnTo>
                <a:lnTo>
                  <a:pt x="522" y="43"/>
                </a:lnTo>
                <a:lnTo>
                  <a:pt x="595" y="22"/>
                </a:lnTo>
                <a:lnTo>
                  <a:pt x="669" y="8"/>
                </a:lnTo>
                <a:lnTo>
                  <a:pt x="743" y="0"/>
                </a:lnTo>
                <a:lnTo>
                  <a:pt x="818" y="0"/>
                </a:lnTo>
                <a:lnTo>
                  <a:pt x="893" y="8"/>
                </a:lnTo>
                <a:lnTo>
                  <a:pt x="967" y="22"/>
                </a:lnTo>
                <a:lnTo>
                  <a:pt x="1039" y="43"/>
                </a:lnTo>
                <a:lnTo>
                  <a:pt x="1109" y="72"/>
                </a:lnTo>
                <a:lnTo>
                  <a:pt x="1177" y="108"/>
                </a:lnTo>
                <a:lnTo>
                  <a:pt x="1243" y="151"/>
                </a:lnTo>
                <a:lnTo>
                  <a:pt x="1304" y="201"/>
                </a:lnTo>
                <a:lnTo>
                  <a:pt x="1332" y="229"/>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Lucida Sans" panose="020B0602030504020204" pitchFamily="34" charset="0"/>
            </a:endParaRPr>
          </a:p>
        </p:txBody>
      </p:sp>
      <p:sp>
        <p:nvSpPr>
          <p:cNvPr id="34" name="Freeform 583">
            <a:extLst>
              <a:ext uri="{FF2B5EF4-FFF2-40B4-BE49-F238E27FC236}">
                <a16:creationId xmlns:a16="http://schemas.microsoft.com/office/drawing/2014/main" id="{C6B04515-3CD5-DD67-5DF2-268872486E63}"/>
              </a:ext>
            </a:extLst>
          </p:cNvPr>
          <p:cNvSpPr>
            <a:spLocks/>
          </p:cNvSpPr>
          <p:nvPr/>
        </p:nvSpPr>
        <p:spPr bwMode="auto">
          <a:xfrm>
            <a:off x="3423573" y="2352719"/>
            <a:ext cx="454025" cy="455613"/>
          </a:xfrm>
          <a:custGeom>
            <a:avLst/>
            <a:gdLst>
              <a:gd name="T0" fmla="*/ 735 w 1147"/>
              <a:gd name="T1" fmla="*/ 0 h 1147"/>
              <a:gd name="T2" fmla="*/ 1147 w 1147"/>
              <a:gd name="T3" fmla="*/ 411 h 1147"/>
              <a:gd name="T4" fmla="*/ 1145 w 1147"/>
              <a:gd name="T5" fmla="*/ 446 h 1147"/>
              <a:gd name="T6" fmla="*/ 1134 w 1147"/>
              <a:gd name="T7" fmla="*/ 514 h 1147"/>
              <a:gd name="T8" fmla="*/ 1119 w 1147"/>
              <a:gd name="T9" fmla="*/ 583 h 1147"/>
              <a:gd name="T10" fmla="*/ 1096 w 1147"/>
              <a:gd name="T11" fmla="*/ 649 h 1147"/>
              <a:gd name="T12" fmla="*/ 1067 w 1147"/>
              <a:gd name="T13" fmla="*/ 714 h 1147"/>
              <a:gd name="T14" fmla="*/ 1033 w 1147"/>
              <a:gd name="T15" fmla="*/ 776 h 1147"/>
              <a:gd name="T16" fmla="*/ 992 w 1147"/>
              <a:gd name="T17" fmla="*/ 836 h 1147"/>
              <a:gd name="T18" fmla="*/ 945 w 1147"/>
              <a:gd name="T19" fmla="*/ 893 h 1147"/>
              <a:gd name="T20" fmla="*/ 919 w 1147"/>
              <a:gd name="T21" fmla="*/ 919 h 1147"/>
              <a:gd name="T22" fmla="*/ 893 w 1147"/>
              <a:gd name="T23" fmla="*/ 945 h 1147"/>
              <a:gd name="T24" fmla="*/ 836 w 1147"/>
              <a:gd name="T25" fmla="*/ 991 h 1147"/>
              <a:gd name="T26" fmla="*/ 777 w 1147"/>
              <a:gd name="T27" fmla="*/ 1033 h 1147"/>
              <a:gd name="T28" fmla="*/ 714 w 1147"/>
              <a:gd name="T29" fmla="*/ 1067 h 1147"/>
              <a:gd name="T30" fmla="*/ 650 w 1147"/>
              <a:gd name="T31" fmla="*/ 1095 h 1147"/>
              <a:gd name="T32" fmla="*/ 584 w 1147"/>
              <a:gd name="T33" fmla="*/ 1118 h 1147"/>
              <a:gd name="T34" fmla="*/ 515 w 1147"/>
              <a:gd name="T35" fmla="*/ 1134 h 1147"/>
              <a:gd name="T36" fmla="*/ 446 w 1147"/>
              <a:gd name="T37" fmla="*/ 1144 h 1147"/>
              <a:gd name="T38" fmla="*/ 412 w 1147"/>
              <a:gd name="T39" fmla="*/ 1147 h 1147"/>
              <a:gd name="T40" fmla="*/ 0 w 1147"/>
              <a:gd name="T41" fmla="*/ 735 h 1147"/>
              <a:gd name="T42" fmla="*/ 735 w 1147"/>
              <a:gd name="T43" fmla="*/ 0 h 1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147" h="1147">
                <a:moveTo>
                  <a:pt x="735" y="0"/>
                </a:moveTo>
                <a:lnTo>
                  <a:pt x="1147" y="411"/>
                </a:lnTo>
                <a:lnTo>
                  <a:pt x="1145" y="446"/>
                </a:lnTo>
                <a:lnTo>
                  <a:pt x="1134" y="514"/>
                </a:lnTo>
                <a:lnTo>
                  <a:pt x="1119" y="583"/>
                </a:lnTo>
                <a:lnTo>
                  <a:pt x="1096" y="649"/>
                </a:lnTo>
                <a:lnTo>
                  <a:pt x="1067" y="714"/>
                </a:lnTo>
                <a:lnTo>
                  <a:pt x="1033" y="776"/>
                </a:lnTo>
                <a:lnTo>
                  <a:pt x="992" y="836"/>
                </a:lnTo>
                <a:lnTo>
                  <a:pt x="945" y="893"/>
                </a:lnTo>
                <a:lnTo>
                  <a:pt x="919" y="919"/>
                </a:lnTo>
                <a:lnTo>
                  <a:pt x="893" y="945"/>
                </a:lnTo>
                <a:lnTo>
                  <a:pt x="836" y="991"/>
                </a:lnTo>
                <a:lnTo>
                  <a:pt x="777" y="1033"/>
                </a:lnTo>
                <a:lnTo>
                  <a:pt x="714" y="1067"/>
                </a:lnTo>
                <a:lnTo>
                  <a:pt x="650" y="1095"/>
                </a:lnTo>
                <a:lnTo>
                  <a:pt x="584" y="1118"/>
                </a:lnTo>
                <a:lnTo>
                  <a:pt x="515" y="1134"/>
                </a:lnTo>
                <a:lnTo>
                  <a:pt x="446" y="1144"/>
                </a:lnTo>
                <a:lnTo>
                  <a:pt x="412" y="1147"/>
                </a:lnTo>
                <a:lnTo>
                  <a:pt x="0" y="735"/>
                </a:lnTo>
                <a:lnTo>
                  <a:pt x="735" y="0"/>
                </a:lnTo>
                <a:close/>
              </a:path>
            </a:pathLst>
          </a:custGeom>
          <a:solidFill>
            <a:schemeClr val="bg1">
              <a:alpha val="40000"/>
            </a:schemeClr>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Lucida Sans" panose="020B0602030504020204" pitchFamily="34" charset="0"/>
            </a:endParaRPr>
          </a:p>
        </p:txBody>
      </p:sp>
      <p:sp>
        <p:nvSpPr>
          <p:cNvPr id="36" name="Freeform 584">
            <a:extLst>
              <a:ext uri="{FF2B5EF4-FFF2-40B4-BE49-F238E27FC236}">
                <a16:creationId xmlns:a16="http://schemas.microsoft.com/office/drawing/2014/main" id="{73A9BB7C-5524-AE6D-990A-6792DFCAA8DB}"/>
              </a:ext>
            </a:extLst>
          </p:cNvPr>
          <p:cNvSpPr>
            <a:spLocks/>
          </p:cNvSpPr>
          <p:nvPr/>
        </p:nvSpPr>
        <p:spPr bwMode="auto">
          <a:xfrm>
            <a:off x="3353723" y="2292394"/>
            <a:ext cx="411163" cy="411163"/>
          </a:xfrm>
          <a:custGeom>
            <a:avLst/>
            <a:gdLst>
              <a:gd name="T0" fmla="*/ 151 w 1037"/>
              <a:gd name="T1" fmla="*/ 153 h 1038"/>
              <a:gd name="T2" fmla="*/ 115 w 1037"/>
              <a:gd name="T3" fmla="*/ 192 h 1038"/>
              <a:gd name="T4" fmla="*/ 57 w 1037"/>
              <a:gd name="T5" fmla="*/ 277 h 1038"/>
              <a:gd name="T6" fmla="*/ 19 w 1037"/>
              <a:gd name="T7" fmla="*/ 372 h 1038"/>
              <a:gd name="T8" fmla="*/ 0 w 1037"/>
              <a:gd name="T9" fmla="*/ 470 h 1038"/>
              <a:gd name="T10" fmla="*/ 0 w 1037"/>
              <a:gd name="T11" fmla="*/ 570 h 1038"/>
              <a:gd name="T12" fmla="*/ 19 w 1037"/>
              <a:gd name="T13" fmla="*/ 667 h 1038"/>
              <a:gd name="T14" fmla="*/ 57 w 1037"/>
              <a:gd name="T15" fmla="*/ 762 h 1038"/>
              <a:gd name="T16" fmla="*/ 115 w 1037"/>
              <a:gd name="T17" fmla="*/ 849 h 1038"/>
              <a:gd name="T18" fmla="*/ 151 w 1037"/>
              <a:gd name="T19" fmla="*/ 888 h 1038"/>
              <a:gd name="T20" fmla="*/ 151 w 1037"/>
              <a:gd name="T21" fmla="*/ 888 h 1038"/>
              <a:gd name="T22" fmla="*/ 190 w 1037"/>
              <a:gd name="T23" fmla="*/ 924 h 1038"/>
              <a:gd name="T24" fmla="*/ 277 w 1037"/>
              <a:gd name="T25" fmla="*/ 981 h 1038"/>
              <a:gd name="T26" fmla="*/ 370 w 1037"/>
              <a:gd name="T27" fmla="*/ 1019 h 1038"/>
              <a:gd name="T28" fmla="*/ 469 w 1037"/>
              <a:gd name="T29" fmla="*/ 1038 h 1038"/>
              <a:gd name="T30" fmla="*/ 569 w 1037"/>
              <a:gd name="T31" fmla="*/ 1038 h 1038"/>
              <a:gd name="T32" fmla="*/ 667 w 1037"/>
              <a:gd name="T33" fmla="*/ 1019 h 1038"/>
              <a:gd name="T34" fmla="*/ 761 w 1037"/>
              <a:gd name="T35" fmla="*/ 981 h 1038"/>
              <a:gd name="T36" fmla="*/ 847 w 1037"/>
              <a:gd name="T37" fmla="*/ 924 h 1038"/>
              <a:gd name="T38" fmla="*/ 886 w 1037"/>
              <a:gd name="T39" fmla="*/ 888 h 1038"/>
              <a:gd name="T40" fmla="*/ 886 w 1037"/>
              <a:gd name="T41" fmla="*/ 888 h 1038"/>
              <a:gd name="T42" fmla="*/ 923 w 1037"/>
              <a:gd name="T43" fmla="*/ 849 h 1038"/>
              <a:gd name="T44" fmla="*/ 980 w 1037"/>
              <a:gd name="T45" fmla="*/ 762 h 1038"/>
              <a:gd name="T46" fmla="*/ 1017 w 1037"/>
              <a:gd name="T47" fmla="*/ 667 h 1038"/>
              <a:gd name="T48" fmla="*/ 1037 w 1037"/>
              <a:gd name="T49" fmla="*/ 570 h 1038"/>
              <a:gd name="T50" fmla="*/ 1037 w 1037"/>
              <a:gd name="T51" fmla="*/ 470 h 1038"/>
              <a:gd name="T52" fmla="*/ 1017 w 1037"/>
              <a:gd name="T53" fmla="*/ 372 h 1038"/>
              <a:gd name="T54" fmla="*/ 980 w 1037"/>
              <a:gd name="T55" fmla="*/ 277 h 1038"/>
              <a:gd name="T56" fmla="*/ 923 w 1037"/>
              <a:gd name="T57" fmla="*/ 192 h 1038"/>
              <a:gd name="T58" fmla="*/ 886 w 1037"/>
              <a:gd name="T59" fmla="*/ 153 h 1038"/>
              <a:gd name="T60" fmla="*/ 886 w 1037"/>
              <a:gd name="T61" fmla="*/ 153 h 1038"/>
              <a:gd name="T62" fmla="*/ 847 w 1037"/>
              <a:gd name="T63" fmla="*/ 115 h 1038"/>
              <a:gd name="T64" fmla="*/ 761 w 1037"/>
              <a:gd name="T65" fmla="*/ 58 h 1038"/>
              <a:gd name="T66" fmla="*/ 667 w 1037"/>
              <a:gd name="T67" fmla="*/ 21 h 1038"/>
              <a:gd name="T68" fmla="*/ 569 w 1037"/>
              <a:gd name="T69" fmla="*/ 1 h 1038"/>
              <a:gd name="T70" fmla="*/ 518 w 1037"/>
              <a:gd name="T71" fmla="*/ 0 h 1038"/>
              <a:gd name="T72" fmla="*/ 518 w 1037"/>
              <a:gd name="T73" fmla="*/ 0 h 1038"/>
              <a:gd name="T74" fmla="*/ 469 w 1037"/>
              <a:gd name="T75" fmla="*/ 1 h 1038"/>
              <a:gd name="T76" fmla="*/ 370 w 1037"/>
              <a:gd name="T77" fmla="*/ 21 h 1038"/>
              <a:gd name="T78" fmla="*/ 277 w 1037"/>
              <a:gd name="T79" fmla="*/ 58 h 1038"/>
              <a:gd name="T80" fmla="*/ 190 w 1037"/>
              <a:gd name="T81" fmla="*/ 115 h 1038"/>
              <a:gd name="T82" fmla="*/ 151 w 1037"/>
              <a:gd name="T83" fmla="*/ 153 h 10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037" h="1038">
                <a:moveTo>
                  <a:pt x="151" y="153"/>
                </a:moveTo>
                <a:lnTo>
                  <a:pt x="115" y="192"/>
                </a:lnTo>
                <a:lnTo>
                  <a:pt x="57" y="277"/>
                </a:lnTo>
                <a:lnTo>
                  <a:pt x="19" y="372"/>
                </a:lnTo>
                <a:lnTo>
                  <a:pt x="0" y="470"/>
                </a:lnTo>
                <a:lnTo>
                  <a:pt x="0" y="570"/>
                </a:lnTo>
                <a:lnTo>
                  <a:pt x="19" y="667"/>
                </a:lnTo>
                <a:lnTo>
                  <a:pt x="57" y="762"/>
                </a:lnTo>
                <a:lnTo>
                  <a:pt x="115" y="849"/>
                </a:lnTo>
                <a:lnTo>
                  <a:pt x="151" y="888"/>
                </a:lnTo>
                <a:lnTo>
                  <a:pt x="151" y="888"/>
                </a:lnTo>
                <a:lnTo>
                  <a:pt x="190" y="924"/>
                </a:lnTo>
                <a:lnTo>
                  <a:pt x="277" y="981"/>
                </a:lnTo>
                <a:lnTo>
                  <a:pt x="370" y="1019"/>
                </a:lnTo>
                <a:lnTo>
                  <a:pt x="469" y="1038"/>
                </a:lnTo>
                <a:lnTo>
                  <a:pt x="569" y="1038"/>
                </a:lnTo>
                <a:lnTo>
                  <a:pt x="667" y="1019"/>
                </a:lnTo>
                <a:lnTo>
                  <a:pt x="761" y="981"/>
                </a:lnTo>
                <a:lnTo>
                  <a:pt x="847" y="924"/>
                </a:lnTo>
                <a:lnTo>
                  <a:pt x="886" y="888"/>
                </a:lnTo>
                <a:lnTo>
                  <a:pt x="886" y="888"/>
                </a:lnTo>
                <a:lnTo>
                  <a:pt x="923" y="849"/>
                </a:lnTo>
                <a:lnTo>
                  <a:pt x="980" y="762"/>
                </a:lnTo>
                <a:lnTo>
                  <a:pt x="1017" y="667"/>
                </a:lnTo>
                <a:lnTo>
                  <a:pt x="1037" y="570"/>
                </a:lnTo>
                <a:lnTo>
                  <a:pt x="1037" y="470"/>
                </a:lnTo>
                <a:lnTo>
                  <a:pt x="1017" y="372"/>
                </a:lnTo>
                <a:lnTo>
                  <a:pt x="980" y="277"/>
                </a:lnTo>
                <a:lnTo>
                  <a:pt x="923" y="192"/>
                </a:lnTo>
                <a:lnTo>
                  <a:pt x="886" y="153"/>
                </a:lnTo>
                <a:lnTo>
                  <a:pt x="886" y="153"/>
                </a:lnTo>
                <a:lnTo>
                  <a:pt x="847" y="115"/>
                </a:lnTo>
                <a:lnTo>
                  <a:pt x="761" y="58"/>
                </a:lnTo>
                <a:lnTo>
                  <a:pt x="667" y="21"/>
                </a:lnTo>
                <a:lnTo>
                  <a:pt x="569" y="1"/>
                </a:lnTo>
                <a:lnTo>
                  <a:pt x="518" y="0"/>
                </a:lnTo>
                <a:lnTo>
                  <a:pt x="518" y="0"/>
                </a:lnTo>
                <a:lnTo>
                  <a:pt x="469" y="1"/>
                </a:lnTo>
                <a:lnTo>
                  <a:pt x="370" y="21"/>
                </a:lnTo>
                <a:lnTo>
                  <a:pt x="277" y="58"/>
                </a:lnTo>
                <a:lnTo>
                  <a:pt x="190" y="115"/>
                </a:lnTo>
                <a:lnTo>
                  <a:pt x="151" y="153"/>
                </a:lnTo>
                <a:close/>
              </a:path>
            </a:pathLst>
          </a:custGeom>
          <a:solidFill>
            <a:srgbClr val="E8E9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Lucida Sans" panose="020B0602030504020204" pitchFamily="34" charset="0"/>
            </a:endParaRPr>
          </a:p>
        </p:txBody>
      </p:sp>
      <p:sp>
        <p:nvSpPr>
          <p:cNvPr id="38" name="TextBox 37">
            <a:extLst>
              <a:ext uri="{FF2B5EF4-FFF2-40B4-BE49-F238E27FC236}">
                <a16:creationId xmlns:a16="http://schemas.microsoft.com/office/drawing/2014/main" id="{6A9AA4C2-AAFD-BB14-C5C7-A5497D46B49F}"/>
              </a:ext>
            </a:extLst>
          </p:cNvPr>
          <p:cNvSpPr txBox="1"/>
          <p:nvPr/>
        </p:nvSpPr>
        <p:spPr>
          <a:xfrm>
            <a:off x="3365686" y="2272042"/>
            <a:ext cx="381836" cy="461665"/>
          </a:xfrm>
          <a:prstGeom prst="rect">
            <a:avLst/>
          </a:prstGeom>
          <a:noFill/>
        </p:spPr>
        <p:txBody>
          <a:bodyPr wrap="none" rtlCol="0" anchor="ctr">
            <a:spAutoFit/>
          </a:bodyPr>
          <a:lstStyle/>
          <a:p>
            <a:pPr algn="ctr"/>
            <a:r>
              <a:rPr lang="en-US" sz="2400" b="1" dirty="0">
                <a:solidFill>
                  <a:schemeClr val="tx1">
                    <a:lumMod val="85000"/>
                    <a:lumOff val="15000"/>
                  </a:schemeClr>
                </a:solidFill>
                <a:latin typeface="Lucida Sans" panose="020B0602030504020204" pitchFamily="34" charset="0"/>
              </a:rPr>
              <a:t>4</a:t>
            </a:r>
          </a:p>
        </p:txBody>
      </p:sp>
      <p:pic>
        <p:nvPicPr>
          <p:cNvPr id="40" name="Graphic 39" descr="Megaphone with solid fill">
            <a:extLst>
              <a:ext uri="{FF2B5EF4-FFF2-40B4-BE49-F238E27FC236}">
                <a16:creationId xmlns:a16="http://schemas.microsoft.com/office/drawing/2014/main" id="{6473BF4F-4F94-068A-DA3F-028FC739F33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7816" y="5897880"/>
            <a:ext cx="731520" cy="731520"/>
          </a:xfrm>
          <a:prstGeom prst="rect">
            <a:avLst/>
          </a:prstGeom>
        </p:spPr>
      </p:pic>
    </p:spTree>
    <p:extLst>
      <p:ext uri="{BB962C8B-B14F-4D97-AF65-F5344CB8AC3E}">
        <p14:creationId xmlns:p14="http://schemas.microsoft.com/office/powerpoint/2010/main" val="16427650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A521E824-6BC9-043C-976E-FA5B9BE8C347}"/>
              </a:ext>
            </a:extLst>
          </p:cNvPr>
          <p:cNvPicPr>
            <a:picLocks noChangeAspect="1"/>
          </p:cNvPicPr>
          <p:nvPr/>
        </p:nvPicPr>
        <p:blipFill>
          <a:blip r:embed="rId3"/>
          <a:stretch>
            <a:fillRect/>
          </a:stretch>
        </p:blipFill>
        <p:spPr>
          <a:xfrm>
            <a:off x="688041" y="1561639"/>
            <a:ext cx="7767918" cy="4376191"/>
          </a:xfrm>
          <a:prstGeom prst="rect">
            <a:avLst/>
          </a:prstGeom>
        </p:spPr>
      </p:pic>
      <p:sp>
        <p:nvSpPr>
          <p:cNvPr id="3" name="Text Placeholder 2">
            <a:extLst>
              <a:ext uri="{FF2B5EF4-FFF2-40B4-BE49-F238E27FC236}">
                <a16:creationId xmlns:a16="http://schemas.microsoft.com/office/drawing/2014/main" id="{8E61A5A6-401C-B819-7DA5-B8E685DCD7BD}"/>
              </a:ext>
            </a:extLst>
          </p:cNvPr>
          <p:cNvSpPr>
            <a:spLocks noGrp="1"/>
          </p:cNvSpPr>
          <p:nvPr>
            <p:ph type="body" sz="quarter" idx="10"/>
          </p:nvPr>
        </p:nvSpPr>
        <p:spPr/>
        <p:txBody>
          <a:bodyPr/>
          <a:lstStyle/>
          <a:p>
            <a:r>
              <a:rPr lang="en-US" dirty="0">
                <a:solidFill>
                  <a:schemeClr val="accent1"/>
                </a:solidFill>
              </a:rPr>
              <a:t>Improving outcomes for all</a:t>
            </a:r>
          </a:p>
        </p:txBody>
      </p:sp>
      <p:sp>
        <p:nvSpPr>
          <p:cNvPr id="4" name="Title 3">
            <a:extLst>
              <a:ext uri="{FF2B5EF4-FFF2-40B4-BE49-F238E27FC236}">
                <a16:creationId xmlns:a16="http://schemas.microsoft.com/office/drawing/2014/main" id="{653A03C2-211B-ACA0-DDB0-C23155451D51}"/>
              </a:ext>
            </a:extLst>
          </p:cNvPr>
          <p:cNvSpPr>
            <a:spLocks noGrp="1"/>
          </p:cNvSpPr>
          <p:nvPr>
            <p:ph type="title"/>
          </p:nvPr>
        </p:nvSpPr>
        <p:spPr/>
        <p:txBody>
          <a:bodyPr>
            <a:normAutofit/>
          </a:bodyPr>
          <a:lstStyle/>
          <a:p>
            <a:r>
              <a:rPr lang="en-US" sz="1800" dirty="0"/>
              <a:t>Basic electricity access remains a persistent issue in many countries around the world</a:t>
            </a:r>
          </a:p>
        </p:txBody>
      </p:sp>
      <p:sp>
        <p:nvSpPr>
          <p:cNvPr id="5" name="Slide Number Placeholder 4">
            <a:extLst>
              <a:ext uri="{FF2B5EF4-FFF2-40B4-BE49-F238E27FC236}">
                <a16:creationId xmlns:a16="http://schemas.microsoft.com/office/drawing/2014/main" id="{F64BD7C4-3188-37FE-26B7-D28231315379}"/>
              </a:ext>
            </a:extLst>
          </p:cNvPr>
          <p:cNvSpPr>
            <a:spLocks noGrp="1"/>
          </p:cNvSpPr>
          <p:nvPr>
            <p:ph type="sldNum" sz="quarter" idx="12"/>
          </p:nvPr>
        </p:nvSpPr>
        <p:spPr/>
        <p:txBody>
          <a:bodyPr/>
          <a:lstStyle/>
          <a:p>
            <a:pPr>
              <a:defRPr/>
            </a:pPr>
            <a:fld id="{2D62163B-94EF-4556-A1AC-19E952546DA3}" type="slidenum">
              <a:rPr lang="en-US" smtClean="0"/>
              <a:pPr>
                <a:defRPr/>
              </a:pPr>
              <a:t>14</a:t>
            </a:fld>
            <a:endParaRPr lang="en-US" dirty="0"/>
          </a:p>
        </p:txBody>
      </p:sp>
      <p:sp>
        <p:nvSpPr>
          <p:cNvPr id="8" name="Rectangle 7">
            <a:extLst>
              <a:ext uri="{FF2B5EF4-FFF2-40B4-BE49-F238E27FC236}">
                <a16:creationId xmlns:a16="http://schemas.microsoft.com/office/drawing/2014/main" id="{1209ADCC-B183-73DF-FD47-204C7AC143CE}"/>
              </a:ext>
            </a:extLst>
          </p:cNvPr>
          <p:cNvSpPr/>
          <p:nvPr/>
        </p:nvSpPr>
        <p:spPr>
          <a:xfrm>
            <a:off x="479612" y="1179607"/>
            <a:ext cx="8264525" cy="326875"/>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latin typeface="Lucida Sans" panose="020B0602030504020204" pitchFamily="34" charset="0"/>
              </a:rPr>
              <a:t>Share of population without access to electricity in top-20 access-deficit countries, 2024</a:t>
            </a:r>
          </a:p>
        </p:txBody>
      </p:sp>
      <p:sp>
        <p:nvSpPr>
          <p:cNvPr id="10" name="Text Placeholder 1">
            <a:extLst>
              <a:ext uri="{FF2B5EF4-FFF2-40B4-BE49-F238E27FC236}">
                <a16:creationId xmlns:a16="http://schemas.microsoft.com/office/drawing/2014/main" id="{94D8066B-961C-49A2-372E-0A0A472622B0}"/>
              </a:ext>
            </a:extLst>
          </p:cNvPr>
          <p:cNvSpPr txBox="1">
            <a:spLocks/>
          </p:cNvSpPr>
          <p:nvPr/>
        </p:nvSpPr>
        <p:spPr>
          <a:xfrm>
            <a:off x="479612" y="5981787"/>
            <a:ext cx="8264525" cy="602567"/>
          </a:xfrm>
          <a:prstGeom prst="rect">
            <a:avLst/>
          </a:prstGeom>
          <a:solidFill>
            <a:schemeClr val="accent2">
              <a:lumMod val="20000"/>
              <a:lumOff val="80000"/>
            </a:schemeClr>
          </a:solidFill>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buNone/>
            </a:pPr>
            <a:r>
              <a:rPr lang="en-US" b="0" dirty="0"/>
              <a:t>UN estimated </a:t>
            </a:r>
            <a:r>
              <a:rPr lang="en-US" dirty="0"/>
              <a:t>$30 billion in annual funding </a:t>
            </a:r>
            <a:r>
              <a:rPr lang="en-US" b="0" dirty="0"/>
              <a:t>is needed in transmission, distribution, and generation infrastructure between 2021 and 2030 to reach universal electricity access</a:t>
            </a:r>
            <a:endParaRPr lang="en-US" altLang="zh-CN" b="0" dirty="0"/>
          </a:p>
        </p:txBody>
      </p:sp>
      <p:sp>
        <p:nvSpPr>
          <p:cNvPr id="12" name="TextBox 11">
            <a:extLst>
              <a:ext uri="{FF2B5EF4-FFF2-40B4-BE49-F238E27FC236}">
                <a16:creationId xmlns:a16="http://schemas.microsoft.com/office/drawing/2014/main" id="{21D23ADF-D3B5-00DF-D8B0-B083A28ABEF9}"/>
              </a:ext>
            </a:extLst>
          </p:cNvPr>
          <p:cNvSpPr txBox="1"/>
          <p:nvPr/>
        </p:nvSpPr>
        <p:spPr>
          <a:xfrm>
            <a:off x="56154" y="6664918"/>
            <a:ext cx="6792881" cy="138499"/>
          </a:xfrm>
          <a:prstGeom prst="rect">
            <a:avLst/>
          </a:prstGeom>
          <a:noFill/>
        </p:spPr>
        <p:txBody>
          <a:bodyPr wrap="square" lIns="0" tIns="0" rIns="0" bIns="0" rtlCol="0">
            <a:spAutoFit/>
          </a:bodyPr>
          <a:lstStyle/>
          <a:p>
            <a:r>
              <a:rPr lang="en-US" sz="900" i="1" dirty="0">
                <a:solidFill>
                  <a:srgbClr val="000000"/>
                </a:solidFill>
                <a:latin typeface="Lucida Sans" pitchFamily="34" charset="0"/>
                <a:cs typeface="Lucida Sans" pitchFamily="34" charset="0"/>
              </a:rPr>
              <a:t>Sources: World Bank </a:t>
            </a:r>
            <a:r>
              <a:rPr lang="en-US" sz="900" i="1" dirty="0">
                <a:solidFill>
                  <a:srgbClr val="000000"/>
                </a:solidFill>
                <a:latin typeface="Lucida Sans" pitchFamily="34" charset="0"/>
                <a:cs typeface="Lucida Sans" pitchFamily="34" charset="0"/>
                <a:hlinkClick r:id="rId4"/>
              </a:rPr>
              <a:t>Energy Tracking Report</a:t>
            </a:r>
            <a:r>
              <a:rPr lang="en-US" sz="900" i="1" dirty="0">
                <a:solidFill>
                  <a:srgbClr val="000000"/>
                </a:solidFill>
                <a:latin typeface="Lucida Sans" pitchFamily="34" charset="0"/>
                <a:cs typeface="Lucida Sans" pitchFamily="34" charset="0"/>
              </a:rPr>
              <a:t> (2026), </a:t>
            </a:r>
            <a:r>
              <a:rPr lang="en-US" sz="900" i="1" dirty="0">
                <a:solidFill>
                  <a:srgbClr val="000000"/>
                </a:solidFill>
                <a:latin typeface="Lucida Sans" pitchFamily="34" charset="0"/>
                <a:cs typeface="Lucida Sans" pitchFamily="34" charset="0"/>
                <a:hlinkClick r:id="rId5"/>
              </a:rPr>
              <a:t>World Bank</a:t>
            </a:r>
            <a:r>
              <a:rPr lang="en-US" sz="900" i="1" dirty="0">
                <a:solidFill>
                  <a:srgbClr val="000000"/>
                </a:solidFill>
                <a:latin typeface="Lucida Sans" pitchFamily="34" charset="0"/>
                <a:cs typeface="Lucida Sans" pitchFamily="34" charset="0"/>
              </a:rPr>
              <a:t>, </a:t>
            </a:r>
            <a:r>
              <a:rPr lang="en-US" sz="900" i="1" dirty="0">
                <a:solidFill>
                  <a:srgbClr val="000000"/>
                </a:solidFill>
                <a:latin typeface="Lucida Sans" pitchFamily="34" charset="0"/>
                <a:cs typeface="Lucida Sans" pitchFamily="34" charset="0"/>
                <a:hlinkClick r:id="rId6"/>
              </a:rPr>
              <a:t>International Renewable Energy Agency</a:t>
            </a:r>
            <a:r>
              <a:rPr lang="en-US" sz="900" i="1" dirty="0">
                <a:solidFill>
                  <a:srgbClr val="000000"/>
                </a:solidFill>
                <a:latin typeface="Lucida Sans" pitchFamily="34" charset="0"/>
                <a:cs typeface="Lucida Sans" pitchFamily="34" charset="0"/>
              </a:rPr>
              <a:t> (2024). </a:t>
            </a:r>
          </a:p>
        </p:txBody>
      </p:sp>
      <p:sp>
        <p:nvSpPr>
          <p:cNvPr id="7" name="Rectangle 6">
            <a:extLst>
              <a:ext uri="{FF2B5EF4-FFF2-40B4-BE49-F238E27FC236}">
                <a16:creationId xmlns:a16="http://schemas.microsoft.com/office/drawing/2014/main" id="{EEE6689F-1CD4-361C-388E-4DFDF12EDA6C}"/>
              </a:ext>
            </a:extLst>
          </p:cNvPr>
          <p:cNvSpPr/>
          <p:nvPr/>
        </p:nvSpPr>
        <p:spPr>
          <a:xfrm>
            <a:off x="479612" y="1179607"/>
            <a:ext cx="8264525" cy="4721616"/>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C80CF239-A2A0-FA7A-53BB-2841E8650EAC}"/>
              </a:ext>
            </a:extLst>
          </p:cNvPr>
          <p:cNvSpPr txBox="1"/>
          <p:nvPr/>
        </p:nvSpPr>
        <p:spPr>
          <a:xfrm>
            <a:off x="6203578" y="1880408"/>
            <a:ext cx="320936" cy="2940805"/>
          </a:xfrm>
          <a:prstGeom prst="rect">
            <a:avLst/>
          </a:prstGeom>
          <a:noFill/>
        </p:spPr>
        <p:txBody>
          <a:bodyPr wrap="square" lIns="0" tIns="0" rIns="0" bIns="0" rtlCol="0">
            <a:spAutoFit/>
          </a:bodyPr>
          <a:lstStyle/>
          <a:p>
            <a:r>
              <a:rPr lang="en-US" sz="910" b="1" dirty="0">
                <a:solidFill>
                  <a:srgbClr val="000000"/>
                </a:solidFill>
                <a:latin typeface="Lucida Sans" pitchFamily="34" charset="0"/>
                <a:cs typeface="Lucida Sans" pitchFamily="34" charset="0"/>
              </a:rPr>
              <a:t>1</a:t>
            </a:r>
          </a:p>
          <a:p>
            <a:r>
              <a:rPr lang="en-US" sz="910" b="1" dirty="0">
                <a:solidFill>
                  <a:srgbClr val="000000"/>
                </a:solidFill>
                <a:latin typeface="Lucida Sans" pitchFamily="34" charset="0"/>
                <a:cs typeface="Lucida Sans" pitchFamily="34" charset="0"/>
              </a:rPr>
              <a:t>2</a:t>
            </a:r>
          </a:p>
          <a:p>
            <a:r>
              <a:rPr lang="en-US" sz="910" b="1" dirty="0">
                <a:solidFill>
                  <a:srgbClr val="000000"/>
                </a:solidFill>
                <a:latin typeface="Lucida Sans" pitchFamily="34" charset="0"/>
                <a:cs typeface="Lucida Sans" pitchFamily="34" charset="0"/>
              </a:rPr>
              <a:t>3</a:t>
            </a:r>
          </a:p>
          <a:p>
            <a:r>
              <a:rPr lang="en-US" sz="910" b="1" dirty="0">
                <a:solidFill>
                  <a:srgbClr val="000000"/>
                </a:solidFill>
                <a:latin typeface="Lucida Sans" pitchFamily="34" charset="0"/>
                <a:cs typeface="Lucida Sans" pitchFamily="34" charset="0"/>
              </a:rPr>
              <a:t>4</a:t>
            </a:r>
          </a:p>
          <a:p>
            <a:r>
              <a:rPr lang="en-US" sz="910" b="1" dirty="0">
                <a:solidFill>
                  <a:srgbClr val="000000"/>
                </a:solidFill>
                <a:latin typeface="Lucida Sans" pitchFamily="34" charset="0"/>
                <a:cs typeface="Lucida Sans" pitchFamily="34" charset="0"/>
              </a:rPr>
              <a:t>5</a:t>
            </a:r>
          </a:p>
          <a:p>
            <a:r>
              <a:rPr lang="en-US" sz="910" b="1" dirty="0">
                <a:solidFill>
                  <a:srgbClr val="000000"/>
                </a:solidFill>
                <a:latin typeface="Lucida Sans" pitchFamily="34" charset="0"/>
                <a:cs typeface="Lucida Sans" pitchFamily="34" charset="0"/>
              </a:rPr>
              <a:t>6</a:t>
            </a:r>
          </a:p>
          <a:p>
            <a:r>
              <a:rPr lang="en-US" sz="910" b="1" dirty="0">
                <a:solidFill>
                  <a:srgbClr val="000000"/>
                </a:solidFill>
                <a:latin typeface="Lucida Sans" pitchFamily="34" charset="0"/>
                <a:cs typeface="Lucida Sans" pitchFamily="34" charset="0"/>
              </a:rPr>
              <a:t>7</a:t>
            </a:r>
          </a:p>
          <a:p>
            <a:r>
              <a:rPr lang="en-US" sz="910" b="1" dirty="0">
                <a:solidFill>
                  <a:srgbClr val="000000"/>
                </a:solidFill>
                <a:latin typeface="Lucida Sans" pitchFamily="34" charset="0"/>
                <a:cs typeface="Lucida Sans" pitchFamily="34" charset="0"/>
              </a:rPr>
              <a:t>8</a:t>
            </a:r>
          </a:p>
          <a:p>
            <a:r>
              <a:rPr lang="en-US" sz="910" b="1" dirty="0">
                <a:solidFill>
                  <a:srgbClr val="000000"/>
                </a:solidFill>
                <a:latin typeface="Lucida Sans" pitchFamily="34" charset="0"/>
                <a:cs typeface="Lucida Sans" pitchFamily="34" charset="0"/>
              </a:rPr>
              <a:t>9</a:t>
            </a:r>
          </a:p>
          <a:p>
            <a:r>
              <a:rPr lang="en-US" sz="910" b="1" dirty="0">
                <a:solidFill>
                  <a:srgbClr val="000000"/>
                </a:solidFill>
                <a:latin typeface="Lucida Sans" pitchFamily="34" charset="0"/>
                <a:cs typeface="Lucida Sans" pitchFamily="34" charset="0"/>
              </a:rPr>
              <a:t>10</a:t>
            </a:r>
          </a:p>
          <a:p>
            <a:r>
              <a:rPr lang="en-US" sz="910" b="1" dirty="0">
                <a:solidFill>
                  <a:srgbClr val="000000"/>
                </a:solidFill>
                <a:latin typeface="Lucida Sans" pitchFamily="34" charset="0"/>
                <a:cs typeface="Lucida Sans" pitchFamily="34" charset="0"/>
              </a:rPr>
              <a:t>11</a:t>
            </a:r>
          </a:p>
          <a:p>
            <a:r>
              <a:rPr lang="en-US" sz="910" b="1" dirty="0">
                <a:solidFill>
                  <a:srgbClr val="000000"/>
                </a:solidFill>
                <a:latin typeface="Lucida Sans" pitchFamily="34" charset="0"/>
                <a:cs typeface="Lucida Sans" pitchFamily="34" charset="0"/>
              </a:rPr>
              <a:t>12</a:t>
            </a:r>
          </a:p>
          <a:p>
            <a:r>
              <a:rPr lang="en-US" sz="910" b="1" dirty="0">
                <a:solidFill>
                  <a:srgbClr val="000000"/>
                </a:solidFill>
                <a:latin typeface="Lucida Sans" pitchFamily="34" charset="0"/>
                <a:cs typeface="Lucida Sans" pitchFamily="34" charset="0"/>
              </a:rPr>
              <a:t>13</a:t>
            </a:r>
          </a:p>
          <a:p>
            <a:r>
              <a:rPr lang="en-US" sz="910" b="1" dirty="0">
                <a:solidFill>
                  <a:srgbClr val="000000"/>
                </a:solidFill>
                <a:latin typeface="Lucida Sans" pitchFamily="34" charset="0"/>
                <a:cs typeface="Lucida Sans" pitchFamily="34" charset="0"/>
              </a:rPr>
              <a:t>14</a:t>
            </a:r>
          </a:p>
          <a:p>
            <a:r>
              <a:rPr lang="en-US" sz="910" b="1" dirty="0">
                <a:solidFill>
                  <a:srgbClr val="000000"/>
                </a:solidFill>
                <a:latin typeface="Lucida Sans" pitchFamily="34" charset="0"/>
                <a:cs typeface="Lucida Sans" pitchFamily="34" charset="0"/>
              </a:rPr>
              <a:t>15</a:t>
            </a:r>
          </a:p>
          <a:p>
            <a:r>
              <a:rPr lang="en-US" sz="910" b="1" dirty="0">
                <a:solidFill>
                  <a:srgbClr val="000000"/>
                </a:solidFill>
                <a:latin typeface="Lucida Sans" pitchFamily="34" charset="0"/>
                <a:cs typeface="Lucida Sans" pitchFamily="34" charset="0"/>
              </a:rPr>
              <a:t>16</a:t>
            </a:r>
          </a:p>
          <a:p>
            <a:r>
              <a:rPr lang="en-US" sz="910" b="1" dirty="0">
                <a:solidFill>
                  <a:srgbClr val="000000"/>
                </a:solidFill>
                <a:latin typeface="Lucida Sans" pitchFamily="34" charset="0"/>
                <a:cs typeface="Lucida Sans" pitchFamily="34" charset="0"/>
              </a:rPr>
              <a:t>17</a:t>
            </a:r>
          </a:p>
          <a:p>
            <a:r>
              <a:rPr lang="en-US" sz="910" b="1" dirty="0">
                <a:solidFill>
                  <a:srgbClr val="000000"/>
                </a:solidFill>
                <a:latin typeface="Lucida Sans" pitchFamily="34" charset="0"/>
                <a:cs typeface="Lucida Sans" pitchFamily="34" charset="0"/>
              </a:rPr>
              <a:t>18</a:t>
            </a:r>
          </a:p>
          <a:p>
            <a:r>
              <a:rPr lang="en-US" sz="910" b="1" dirty="0">
                <a:solidFill>
                  <a:srgbClr val="000000"/>
                </a:solidFill>
                <a:latin typeface="Lucida Sans" pitchFamily="34" charset="0"/>
                <a:cs typeface="Lucida Sans" pitchFamily="34" charset="0"/>
              </a:rPr>
              <a:t>19</a:t>
            </a:r>
          </a:p>
          <a:p>
            <a:r>
              <a:rPr lang="en-US" sz="910" b="1" dirty="0">
                <a:solidFill>
                  <a:srgbClr val="000000"/>
                </a:solidFill>
                <a:latin typeface="Lucida Sans" pitchFamily="34" charset="0"/>
                <a:cs typeface="Lucida Sans" pitchFamily="34" charset="0"/>
              </a:rPr>
              <a:t>20</a:t>
            </a:r>
          </a:p>
          <a:p>
            <a:r>
              <a:rPr lang="en-US" sz="910" b="1" dirty="0">
                <a:solidFill>
                  <a:srgbClr val="000000"/>
                </a:solidFill>
                <a:latin typeface="Lucida Sans" pitchFamily="34" charset="0"/>
                <a:cs typeface="Lucida Sans" pitchFamily="34" charset="0"/>
              </a:rPr>
              <a:t>21</a:t>
            </a:r>
          </a:p>
        </p:txBody>
      </p:sp>
      <p:sp>
        <p:nvSpPr>
          <p:cNvPr id="16" name="TextBox 15">
            <a:extLst>
              <a:ext uri="{FF2B5EF4-FFF2-40B4-BE49-F238E27FC236}">
                <a16:creationId xmlns:a16="http://schemas.microsoft.com/office/drawing/2014/main" id="{A8443893-21F2-F66A-0F15-9DFD8DB5B5E0}"/>
              </a:ext>
            </a:extLst>
          </p:cNvPr>
          <p:cNvSpPr txBox="1"/>
          <p:nvPr/>
        </p:nvSpPr>
        <p:spPr>
          <a:xfrm>
            <a:off x="6301723" y="4933153"/>
            <a:ext cx="222791" cy="196920"/>
          </a:xfrm>
          <a:prstGeom prst="ellipse">
            <a:avLst/>
          </a:prstGeom>
          <a:noFill/>
          <a:ln w="19050">
            <a:solidFill>
              <a:schemeClr val="tx1"/>
            </a:solidFill>
          </a:ln>
        </p:spPr>
        <p:txBody>
          <a:bodyPr wrap="square" lIns="0" tIns="0" rIns="0" bIns="0" rtlCol="0">
            <a:spAutoFit/>
          </a:bodyPr>
          <a:lstStyle/>
          <a:p>
            <a:pPr algn="ctr"/>
            <a:r>
              <a:rPr lang="en-US" sz="910" b="1" dirty="0">
                <a:solidFill>
                  <a:srgbClr val="000000"/>
                </a:solidFill>
                <a:latin typeface="Lucida Sans" pitchFamily="34" charset="0"/>
                <a:cs typeface="Lucida Sans" pitchFamily="34" charset="0"/>
              </a:rPr>
              <a:t>21</a:t>
            </a:r>
          </a:p>
        </p:txBody>
      </p:sp>
      <p:sp>
        <p:nvSpPr>
          <p:cNvPr id="18" name="TextBox 17">
            <a:extLst>
              <a:ext uri="{FF2B5EF4-FFF2-40B4-BE49-F238E27FC236}">
                <a16:creationId xmlns:a16="http://schemas.microsoft.com/office/drawing/2014/main" id="{1C70CAC9-93E3-BA95-41E8-14AF8AEE90B9}"/>
              </a:ext>
            </a:extLst>
          </p:cNvPr>
          <p:cNvSpPr txBox="1"/>
          <p:nvPr/>
        </p:nvSpPr>
        <p:spPr>
          <a:xfrm>
            <a:off x="3552480" y="3429000"/>
            <a:ext cx="222791" cy="196920"/>
          </a:xfrm>
          <a:prstGeom prst="ellipse">
            <a:avLst/>
          </a:prstGeom>
          <a:noFill/>
          <a:ln w="19050">
            <a:solidFill>
              <a:schemeClr val="tx1"/>
            </a:solidFill>
          </a:ln>
        </p:spPr>
        <p:txBody>
          <a:bodyPr wrap="square" lIns="0" tIns="0" rIns="0" bIns="0" rtlCol="0">
            <a:spAutoFit/>
          </a:bodyPr>
          <a:lstStyle/>
          <a:p>
            <a:pPr algn="ctr"/>
            <a:r>
              <a:rPr lang="en-US" sz="910" b="1" dirty="0">
                <a:solidFill>
                  <a:srgbClr val="000000"/>
                </a:solidFill>
                <a:latin typeface="Lucida Sans" pitchFamily="34" charset="0"/>
                <a:cs typeface="Lucida Sans" pitchFamily="34" charset="0"/>
              </a:rPr>
              <a:t>20</a:t>
            </a:r>
          </a:p>
        </p:txBody>
      </p:sp>
      <p:sp>
        <p:nvSpPr>
          <p:cNvPr id="20" name="TextBox 19">
            <a:extLst>
              <a:ext uri="{FF2B5EF4-FFF2-40B4-BE49-F238E27FC236}">
                <a16:creationId xmlns:a16="http://schemas.microsoft.com/office/drawing/2014/main" id="{6A0F8322-3724-0EB1-86E7-E25F2AF7E5F2}"/>
              </a:ext>
            </a:extLst>
          </p:cNvPr>
          <p:cNvSpPr txBox="1"/>
          <p:nvPr/>
        </p:nvSpPr>
        <p:spPr>
          <a:xfrm>
            <a:off x="5455895" y="4233828"/>
            <a:ext cx="222791" cy="196920"/>
          </a:xfrm>
          <a:prstGeom prst="ellipse">
            <a:avLst/>
          </a:prstGeom>
          <a:noFill/>
          <a:ln w="19050">
            <a:solidFill>
              <a:schemeClr val="tx1"/>
            </a:solidFill>
          </a:ln>
        </p:spPr>
        <p:txBody>
          <a:bodyPr wrap="square" lIns="0" tIns="0" rIns="0" bIns="0" rtlCol="0">
            <a:spAutoFit/>
          </a:bodyPr>
          <a:lstStyle/>
          <a:p>
            <a:pPr algn="ctr"/>
            <a:r>
              <a:rPr lang="en-US" sz="910" b="1" dirty="0">
                <a:solidFill>
                  <a:srgbClr val="000000"/>
                </a:solidFill>
                <a:latin typeface="Lucida Sans" pitchFamily="34" charset="0"/>
                <a:cs typeface="Lucida Sans" pitchFamily="34" charset="0"/>
              </a:rPr>
              <a:t>19</a:t>
            </a:r>
          </a:p>
        </p:txBody>
      </p:sp>
      <p:sp>
        <p:nvSpPr>
          <p:cNvPr id="22" name="TextBox 21">
            <a:extLst>
              <a:ext uri="{FF2B5EF4-FFF2-40B4-BE49-F238E27FC236}">
                <a16:creationId xmlns:a16="http://schemas.microsoft.com/office/drawing/2014/main" id="{C9003DB0-A0B7-B480-5DC3-AC265B035D78}"/>
              </a:ext>
            </a:extLst>
          </p:cNvPr>
          <p:cNvSpPr txBox="1"/>
          <p:nvPr/>
        </p:nvSpPr>
        <p:spPr>
          <a:xfrm>
            <a:off x="5678686" y="4674106"/>
            <a:ext cx="222791" cy="196920"/>
          </a:xfrm>
          <a:prstGeom prst="ellipse">
            <a:avLst/>
          </a:prstGeom>
          <a:noFill/>
          <a:ln w="19050">
            <a:solidFill>
              <a:schemeClr val="tx1"/>
            </a:solidFill>
          </a:ln>
        </p:spPr>
        <p:txBody>
          <a:bodyPr wrap="square" lIns="0" tIns="0" rIns="0" bIns="0" rtlCol="0">
            <a:spAutoFit/>
          </a:bodyPr>
          <a:lstStyle/>
          <a:p>
            <a:pPr algn="ctr"/>
            <a:r>
              <a:rPr lang="en-US" sz="910" b="1" dirty="0">
                <a:solidFill>
                  <a:srgbClr val="000000"/>
                </a:solidFill>
                <a:latin typeface="Lucida Sans" pitchFamily="34" charset="0"/>
                <a:cs typeface="Lucida Sans" pitchFamily="34" charset="0"/>
              </a:rPr>
              <a:t>18</a:t>
            </a:r>
          </a:p>
        </p:txBody>
      </p:sp>
      <p:sp>
        <p:nvSpPr>
          <p:cNvPr id="24" name="TextBox 23">
            <a:extLst>
              <a:ext uri="{FF2B5EF4-FFF2-40B4-BE49-F238E27FC236}">
                <a16:creationId xmlns:a16="http://schemas.microsoft.com/office/drawing/2014/main" id="{BE14EFBD-4423-90D9-7750-D5FF07218139}"/>
              </a:ext>
            </a:extLst>
          </p:cNvPr>
          <p:cNvSpPr txBox="1"/>
          <p:nvPr/>
        </p:nvSpPr>
        <p:spPr>
          <a:xfrm>
            <a:off x="1725250" y="2563989"/>
            <a:ext cx="222791" cy="196920"/>
          </a:xfrm>
          <a:prstGeom prst="ellipse">
            <a:avLst/>
          </a:prstGeom>
          <a:noFill/>
          <a:ln w="19050">
            <a:solidFill>
              <a:schemeClr val="tx1"/>
            </a:solidFill>
          </a:ln>
        </p:spPr>
        <p:txBody>
          <a:bodyPr wrap="square" lIns="0" tIns="0" rIns="0" bIns="0" rtlCol="0">
            <a:spAutoFit/>
          </a:bodyPr>
          <a:lstStyle/>
          <a:p>
            <a:pPr algn="ctr"/>
            <a:r>
              <a:rPr lang="en-US" sz="910" b="1" dirty="0">
                <a:solidFill>
                  <a:srgbClr val="000000"/>
                </a:solidFill>
                <a:latin typeface="Lucida Sans" pitchFamily="34" charset="0"/>
                <a:cs typeface="Lucida Sans" pitchFamily="34" charset="0"/>
              </a:rPr>
              <a:t>17</a:t>
            </a:r>
          </a:p>
        </p:txBody>
      </p:sp>
      <p:sp>
        <p:nvSpPr>
          <p:cNvPr id="26" name="TextBox 25">
            <a:extLst>
              <a:ext uri="{FF2B5EF4-FFF2-40B4-BE49-F238E27FC236}">
                <a16:creationId xmlns:a16="http://schemas.microsoft.com/office/drawing/2014/main" id="{420BCB97-D2D0-A823-7163-5DDE9B69CE99}"/>
              </a:ext>
            </a:extLst>
          </p:cNvPr>
          <p:cNvSpPr txBox="1"/>
          <p:nvPr/>
        </p:nvSpPr>
        <p:spPr>
          <a:xfrm>
            <a:off x="1155992" y="1781948"/>
            <a:ext cx="222791" cy="196920"/>
          </a:xfrm>
          <a:prstGeom prst="ellipse">
            <a:avLst/>
          </a:prstGeom>
          <a:noFill/>
          <a:ln w="19050">
            <a:solidFill>
              <a:schemeClr val="tx1"/>
            </a:solidFill>
          </a:ln>
        </p:spPr>
        <p:txBody>
          <a:bodyPr wrap="square" lIns="0" tIns="0" rIns="0" bIns="0" rtlCol="0">
            <a:spAutoFit/>
          </a:bodyPr>
          <a:lstStyle/>
          <a:p>
            <a:pPr algn="ctr"/>
            <a:r>
              <a:rPr lang="en-US" sz="910" b="1" dirty="0">
                <a:solidFill>
                  <a:srgbClr val="000000"/>
                </a:solidFill>
                <a:latin typeface="Lucida Sans" pitchFamily="34" charset="0"/>
                <a:cs typeface="Lucida Sans" pitchFamily="34" charset="0"/>
              </a:rPr>
              <a:t>16</a:t>
            </a:r>
          </a:p>
        </p:txBody>
      </p:sp>
      <p:sp>
        <p:nvSpPr>
          <p:cNvPr id="28" name="TextBox 27">
            <a:extLst>
              <a:ext uri="{FF2B5EF4-FFF2-40B4-BE49-F238E27FC236}">
                <a16:creationId xmlns:a16="http://schemas.microsoft.com/office/drawing/2014/main" id="{7FF5FDE1-9313-A861-7534-9F4567C76859}"/>
              </a:ext>
            </a:extLst>
          </p:cNvPr>
          <p:cNvSpPr txBox="1"/>
          <p:nvPr/>
        </p:nvSpPr>
        <p:spPr>
          <a:xfrm>
            <a:off x="3152906" y="3270012"/>
            <a:ext cx="222791" cy="196920"/>
          </a:xfrm>
          <a:prstGeom prst="ellipse">
            <a:avLst/>
          </a:prstGeom>
          <a:noFill/>
          <a:ln w="19050">
            <a:solidFill>
              <a:schemeClr val="tx1"/>
            </a:solidFill>
          </a:ln>
        </p:spPr>
        <p:txBody>
          <a:bodyPr wrap="square" lIns="0" tIns="0" rIns="0" bIns="0" rtlCol="0">
            <a:spAutoFit/>
          </a:bodyPr>
          <a:lstStyle/>
          <a:p>
            <a:pPr algn="ctr"/>
            <a:r>
              <a:rPr lang="en-US" sz="910" b="1" dirty="0">
                <a:solidFill>
                  <a:srgbClr val="000000"/>
                </a:solidFill>
                <a:latin typeface="Lucida Sans" pitchFamily="34" charset="0"/>
                <a:cs typeface="Lucida Sans" pitchFamily="34" charset="0"/>
              </a:rPr>
              <a:t>15</a:t>
            </a:r>
          </a:p>
        </p:txBody>
      </p:sp>
      <p:sp>
        <p:nvSpPr>
          <p:cNvPr id="30" name="TextBox 29">
            <a:extLst>
              <a:ext uri="{FF2B5EF4-FFF2-40B4-BE49-F238E27FC236}">
                <a16:creationId xmlns:a16="http://schemas.microsoft.com/office/drawing/2014/main" id="{11550EE3-C7A0-E3E1-D3CB-C64C3C1ED117}"/>
              </a:ext>
            </a:extLst>
          </p:cNvPr>
          <p:cNvSpPr txBox="1"/>
          <p:nvPr/>
        </p:nvSpPr>
        <p:spPr>
          <a:xfrm>
            <a:off x="5567290" y="4440579"/>
            <a:ext cx="222791" cy="196920"/>
          </a:xfrm>
          <a:prstGeom prst="ellipse">
            <a:avLst/>
          </a:prstGeom>
          <a:noFill/>
          <a:ln w="19050">
            <a:solidFill>
              <a:schemeClr val="tx1"/>
            </a:solidFill>
          </a:ln>
        </p:spPr>
        <p:txBody>
          <a:bodyPr wrap="square" lIns="0" tIns="0" rIns="0" bIns="0" rtlCol="0">
            <a:spAutoFit/>
          </a:bodyPr>
          <a:lstStyle/>
          <a:p>
            <a:pPr algn="ctr"/>
            <a:r>
              <a:rPr lang="en-US" sz="910" b="1" dirty="0">
                <a:solidFill>
                  <a:srgbClr val="000000"/>
                </a:solidFill>
                <a:latin typeface="Lucida Sans" pitchFamily="34" charset="0"/>
                <a:cs typeface="Lucida Sans" pitchFamily="34" charset="0"/>
              </a:rPr>
              <a:t>14</a:t>
            </a:r>
          </a:p>
        </p:txBody>
      </p:sp>
      <p:sp>
        <p:nvSpPr>
          <p:cNvPr id="32" name="TextBox 31">
            <a:extLst>
              <a:ext uri="{FF2B5EF4-FFF2-40B4-BE49-F238E27FC236}">
                <a16:creationId xmlns:a16="http://schemas.microsoft.com/office/drawing/2014/main" id="{29D0A8A2-D1CD-952A-E98B-DAFE7232DE67}"/>
              </a:ext>
            </a:extLst>
          </p:cNvPr>
          <p:cNvSpPr txBox="1"/>
          <p:nvPr/>
        </p:nvSpPr>
        <p:spPr>
          <a:xfrm>
            <a:off x="2655365" y="2760909"/>
            <a:ext cx="222791" cy="196920"/>
          </a:xfrm>
          <a:prstGeom prst="ellipse">
            <a:avLst/>
          </a:prstGeom>
          <a:noFill/>
          <a:ln w="19050">
            <a:solidFill>
              <a:schemeClr val="tx1"/>
            </a:solidFill>
          </a:ln>
        </p:spPr>
        <p:txBody>
          <a:bodyPr wrap="square" lIns="0" tIns="0" rIns="0" bIns="0" rtlCol="0">
            <a:spAutoFit/>
          </a:bodyPr>
          <a:lstStyle/>
          <a:p>
            <a:pPr algn="ctr"/>
            <a:r>
              <a:rPr lang="en-US" sz="910" b="1" dirty="0">
                <a:solidFill>
                  <a:srgbClr val="000000"/>
                </a:solidFill>
                <a:latin typeface="Lucida Sans" pitchFamily="34" charset="0"/>
                <a:cs typeface="Lucida Sans" pitchFamily="34" charset="0"/>
              </a:rPr>
              <a:t>13</a:t>
            </a:r>
          </a:p>
        </p:txBody>
      </p:sp>
      <p:sp>
        <p:nvSpPr>
          <p:cNvPr id="34" name="TextBox 33">
            <a:extLst>
              <a:ext uri="{FF2B5EF4-FFF2-40B4-BE49-F238E27FC236}">
                <a16:creationId xmlns:a16="http://schemas.microsoft.com/office/drawing/2014/main" id="{F3CBC67A-0E32-7B9E-C733-D0FDFDD57A8D}"/>
              </a:ext>
            </a:extLst>
          </p:cNvPr>
          <p:cNvSpPr txBox="1"/>
          <p:nvPr/>
        </p:nvSpPr>
        <p:spPr>
          <a:xfrm>
            <a:off x="3872304" y="3527460"/>
            <a:ext cx="222791" cy="196920"/>
          </a:xfrm>
          <a:prstGeom prst="ellipse">
            <a:avLst/>
          </a:prstGeom>
          <a:noFill/>
          <a:ln w="19050">
            <a:solidFill>
              <a:schemeClr val="tx1"/>
            </a:solidFill>
          </a:ln>
        </p:spPr>
        <p:txBody>
          <a:bodyPr wrap="square" lIns="0" tIns="0" rIns="0" bIns="0" rtlCol="0">
            <a:spAutoFit/>
          </a:bodyPr>
          <a:lstStyle/>
          <a:p>
            <a:pPr algn="ctr"/>
            <a:r>
              <a:rPr lang="en-US" sz="910" b="1" dirty="0">
                <a:solidFill>
                  <a:srgbClr val="000000"/>
                </a:solidFill>
                <a:latin typeface="Lucida Sans" pitchFamily="34" charset="0"/>
                <a:cs typeface="Lucida Sans" pitchFamily="34" charset="0"/>
              </a:rPr>
              <a:t>12</a:t>
            </a:r>
          </a:p>
        </p:txBody>
      </p:sp>
      <p:sp>
        <p:nvSpPr>
          <p:cNvPr id="36" name="TextBox 35">
            <a:extLst>
              <a:ext uri="{FF2B5EF4-FFF2-40B4-BE49-F238E27FC236}">
                <a16:creationId xmlns:a16="http://schemas.microsoft.com/office/drawing/2014/main" id="{423CD081-C19F-BF0D-F830-6EBE26A27DE5}"/>
              </a:ext>
            </a:extLst>
          </p:cNvPr>
          <p:cNvSpPr txBox="1"/>
          <p:nvPr/>
        </p:nvSpPr>
        <p:spPr>
          <a:xfrm>
            <a:off x="5304436" y="3866616"/>
            <a:ext cx="222791" cy="196920"/>
          </a:xfrm>
          <a:prstGeom prst="ellipse">
            <a:avLst/>
          </a:prstGeom>
          <a:noFill/>
          <a:ln w="19050">
            <a:solidFill>
              <a:schemeClr val="tx1"/>
            </a:solidFill>
          </a:ln>
        </p:spPr>
        <p:txBody>
          <a:bodyPr wrap="square" lIns="0" tIns="0" rIns="0" bIns="0" rtlCol="0">
            <a:spAutoFit/>
          </a:bodyPr>
          <a:lstStyle/>
          <a:p>
            <a:pPr algn="ctr"/>
            <a:r>
              <a:rPr lang="en-US" sz="910" b="1" dirty="0">
                <a:solidFill>
                  <a:srgbClr val="000000"/>
                </a:solidFill>
                <a:latin typeface="Lucida Sans" pitchFamily="34" charset="0"/>
                <a:cs typeface="Lucida Sans" pitchFamily="34" charset="0"/>
              </a:rPr>
              <a:t>11</a:t>
            </a:r>
          </a:p>
        </p:txBody>
      </p:sp>
      <p:sp>
        <p:nvSpPr>
          <p:cNvPr id="38" name="TextBox 37">
            <a:extLst>
              <a:ext uri="{FF2B5EF4-FFF2-40B4-BE49-F238E27FC236}">
                <a16:creationId xmlns:a16="http://schemas.microsoft.com/office/drawing/2014/main" id="{6C3E6421-728A-403A-A3EB-7AAFE46261AF}"/>
              </a:ext>
            </a:extLst>
          </p:cNvPr>
          <p:cNvSpPr txBox="1"/>
          <p:nvPr/>
        </p:nvSpPr>
        <p:spPr>
          <a:xfrm>
            <a:off x="1276351" y="2054950"/>
            <a:ext cx="222791" cy="196920"/>
          </a:xfrm>
          <a:prstGeom prst="ellipse">
            <a:avLst/>
          </a:prstGeom>
          <a:noFill/>
          <a:ln w="19050">
            <a:solidFill>
              <a:schemeClr val="tx1"/>
            </a:solidFill>
          </a:ln>
        </p:spPr>
        <p:txBody>
          <a:bodyPr wrap="square" lIns="0" tIns="0" rIns="0" bIns="0" rtlCol="0">
            <a:spAutoFit/>
          </a:bodyPr>
          <a:lstStyle/>
          <a:p>
            <a:pPr algn="ctr"/>
            <a:r>
              <a:rPr lang="en-US" sz="910" b="1" dirty="0">
                <a:solidFill>
                  <a:srgbClr val="000000"/>
                </a:solidFill>
                <a:latin typeface="Lucida Sans" pitchFamily="34" charset="0"/>
                <a:cs typeface="Lucida Sans" pitchFamily="34" charset="0"/>
              </a:rPr>
              <a:t>10</a:t>
            </a:r>
          </a:p>
        </p:txBody>
      </p:sp>
      <p:sp>
        <p:nvSpPr>
          <p:cNvPr id="40" name="TextBox 39">
            <a:extLst>
              <a:ext uri="{FF2B5EF4-FFF2-40B4-BE49-F238E27FC236}">
                <a16:creationId xmlns:a16="http://schemas.microsoft.com/office/drawing/2014/main" id="{1F09C3AE-E1FC-1A52-97FD-507DA62F061F}"/>
              </a:ext>
            </a:extLst>
          </p:cNvPr>
          <p:cNvSpPr txBox="1"/>
          <p:nvPr/>
        </p:nvSpPr>
        <p:spPr>
          <a:xfrm>
            <a:off x="1445438" y="2150886"/>
            <a:ext cx="222791" cy="196920"/>
          </a:xfrm>
          <a:prstGeom prst="ellipse">
            <a:avLst/>
          </a:prstGeom>
          <a:noFill/>
          <a:ln w="19050">
            <a:solidFill>
              <a:schemeClr val="tx1"/>
            </a:solidFill>
          </a:ln>
        </p:spPr>
        <p:txBody>
          <a:bodyPr wrap="square" lIns="0" tIns="0" rIns="0" bIns="0" rtlCol="0">
            <a:spAutoFit/>
          </a:bodyPr>
          <a:lstStyle/>
          <a:p>
            <a:pPr algn="ctr"/>
            <a:r>
              <a:rPr lang="en-US" sz="910" b="1" dirty="0">
                <a:solidFill>
                  <a:srgbClr val="000000"/>
                </a:solidFill>
                <a:latin typeface="Lucida Sans" pitchFamily="34" charset="0"/>
                <a:cs typeface="Lucida Sans" pitchFamily="34" charset="0"/>
              </a:rPr>
              <a:t>9</a:t>
            </a:r>
          </a:p>
        </p:txBody>
      </p:sp>
      <p:sp>
        <p:nvSpPr>
          <p:cNvPr id="42" name="TextBox 41">
            <a:extLst>
              <a:ext uri="{FF2B5EF4-FFF2-40B4-BE49-F238E27FC236}">
                <a16:creationId xmlns:a16="http://schemas.microsoft.com/office/drawing/2014/main" id="{AF5E80DC-739F-A9BE-EA32-7A0E1471E4DB}"/>
              </a:ext>
            </a:extLst>
          </p:cNvPr>
          <p:cNvSpPr txBox="1"/>
          <p:nvPr/>
        </p:nvSpPr>
        <p:spPr>
          <a:xfrm>
            <a:off x="3009470" y="3036485"/>
            <a:ext cx="222791" cy="196920"/>
          </a:xfrm>
          <a:prstGeom prst="ellipse">
            <a:avLst/>
          </a:prstGeom>
          <a:noFill/>
          <a:ln w="19050">
            <a:solidFill>
              <a:schemeClr val="tx1"/>
            </a:solidFill>
          </a:ln>
        </p:spPr>
        <p:txBody>
          <a:bodyPr wrap="square" lIns="0" tIns="0" rIns="0" bIns="0" rtlCol="0">
            <a:spAutoFit/>
          </a:bodyPr>
          <a:lstStyle/>
          <a:p>
            <a:pPr algn="ctr"/>
            <a:r>
              <a:rPr lang="en-US" sz="910" b="1" dirty="0">
                <a:solidFill>
                  <a:srgbClr val="000000"/>
                </a:solidFill>
                <a:latin typeface="Lucida Sans" pitchFamily="34" charset="0"/>
                <a:cs typeface="Lucida Sans" pitchFamily="34" charset="0"/>
              </a:rPr>
              <a:t>8</a:t>
            </a:r>
          </a:p>
        </p:txBody>
      </p:sp>
      <p:sp>
        <p:nvSpPr>
          <p:cNvPr id="44" name="TextBox 43">
            <a:extLst>
              <a:ext uri="{FF2B5EF4-FFF2-40B4-BE49-F238E27FC236}">
                <a16:creationId xmlns:a16="http://schemas.microsoft.com/office/drawing/2014/main" id="{9779D81A-D03C-9981-B293-169D047C6A58}"/>
              </a:ext>
            </a:extLst>
          </p:cNvPr>
          <p:cNvSpPr txBox="1"/>
          <p:nvPr/>
        </p:nvSpPr>
        <p:spPr>
          <a:xfrm>
            <a:off x="1602684" y="2285953"/>
            <a:ext cx="222791" cy="196920"/>
          </a:xfrm>
          <a:prstGeom prst="ellipse">
            <a:avLst/>
          </a:prstGeom>
          <a:noFill/>
          <a:ln w="19050">
            <a:solidFill>
              <a:schemeClr val="tx1"/>
            </a:solidFill>
          </a:ln>
        </p:spPr>
        <p:txBody>
          <a:bodyPr wrap="square" lIns="0" tIns="0" rIns="0" bIns="0" rtlCol="0">
            <a:spAutoFit/>
          </a:bodyPr>
          <a:lstStyle/>
          <a:p>
            <a:pPr algn="ctr"/>
            <a:r>
              <a:rPr lang="en-US" sz="910" b="1" dirty="0">
                <a:solidFill>
                  <a:srgbClr val="000000"/>
                </a:solidFill>
                <a:latin typeface="Lucida Sans" pitchFamily="34" charset="0"/>
                <a:cs typeface="Lucida Sans" pitchFamily="34" charset="0"/>
              </a:rPr>
              <a:t>7</a:t>
            </a:r>
          </a:p>
        </p:txBody>
      </p:sp>
      <p:sp>
        <p:nvSpPr>
          <p:cNvPr id="46" name="TextBox 45">
            <a:extLst>
              <a:ext uri="{FF2B5EF4-FFF2-40B4-BE49-F238E27FC236}">
                <a16:creationId xmlns:a16="http://schemas.microsoft.com/office/drawing/2014/main" id="{4AB528A3-1416-8130-448A-ADADD7D3FEE7}"/>
              </a:ext>
            </a:extLst>
          </p:cNvPr>
          <p:cNvSpPr txBox="1"/>
          <p:nvPr/>
        </p:nvSpPr>
        <p:spPr>
          <a:xfrm>
            <a:off x="2837991" y="2876018"/>
            <a:ext cx="222791" cy="196920"/>
          </a:xfrm>
          <a:prstGeom prst="ellipse">
            <a:avLst/>
          </a:prstGeom>
          <a:noFill/>
          <a:ln w="19050">
            <a:solidFill>
              <a:schemeClr val="tx1"/>
            </a:solidFill>
          </a:ln>
        </p:spPr>
        <p:txBody>
          <a:bodyPr wrap="square" lIns="0" tIns="0" rIns="0" bIns="0" rtlCol="0">
            <a:spAutoFit/>
          </a:bodyPr>
          <a:lstStyle/>
          <a:p>
            <a:pPr algn="ctr"/>
            <a:r>
              <a:rPr lang="en-US" sz="910" b="1" dirty="0">
                <a:solidFill>
                  <a:srgbClr val="000000"/>
                </a:solidFill>
                <a:latin typeface="Lucida Sans" pitchFamily="34" charset="0"/>
                <a:cs typeface="Lucida Sans" pitchFamily="34" charset="0"/>
              </a:rPr>
              <a:t>6</a:t>
            </a:r>
          </a:p>
        </p:txBody>
      </p:sp>
      <p:sp>
        <p:nvSpPr>
          <p:cNvPr id="48" name="TextBox 47">
            <a:extLst>
              <a:ext uri="{FF2B5EF4-FFF2-40B4-BE49-F238E27FC236}">
                <a16:creationId xmlns:a16="http://schemas.microsoft.com/office/drawing/2014/main" id="{ED5E939E-E063-876F-127E-D272381DB851}"/>
              </a:ext>
            </a:extLst>
          </p:cNvPr>
          <p:cNvSpPr txBox="1"/>
          <p:nvPr/>
        </p:nvSpPr>
        <p:spPr>
          <a:xfrm>
            <a:off x="3679785" y="3706484"/>
            <a:ext cx="222791" cy="196920"/>
          </a:xfrm>
          <a:prstGeom prst="ellipse">
            <a:avLst/>
          </a:prstGeom>
          <a:noFill/>
          <a:ln w="19050">
            <a:solidFill>
              <a:schemeClr val="tx1"/>
            </a:solidFill>
          </a:ln>
        </p:spPr>
        <p:txBody>
          <a:bodyPr wrap="square" lIns="0" tIns="0" rIns="0" bIns="0" rtlCol="0">
            <a:spAutoFit/>
          </a:bodyPr>
          <a:lstStyle/>
          <a:p>
            <a:pPr algn="ctr"/>
            <a:r>
              <a:rPr lang="en-US" sz="910" b="1" dirty="0">
                <a:solidFill>
                  <a:srgbClr val="000000"/>
                </a:solidFill>
                <a:latin typeface="Lucida Sans" pitchFamily="34" charset="0"/>
                <a:cs typeface="Lucida Sans" pitchFamily="34" charset="0"/>
              </a:rPr>
              <a:t>5</a:t>
            </a:r>
          </a:p>
        </p:txBody>
      </p:sp>
      <p:sp>
        <p:nvSpPr>
          <p:cNvPr id="50" name="TextBox 49">
            <a:extLst>
              <a:ext uri="{FF2B5EF4-FFF2-40B4-BE49-F238E27FC236}">
                <a16:creationId xmlns:a16="http://schemas.microsoft.com/office/drawing/2014/main" id="{F1CC0D8B-59EA-5501-82B6-D8EF37866F48}"/>
              </a:ext>
            </a:extLst>
          </p:cNvPr>
          <p:cNvSpPr txBox="1"/>
          <p:nvPr/>
        </p:nvSpPr>
        <p:spPr>
          <a:xfrm>
            <a:off x="3329689" y="3392393"/>
            <a:ext cx="222791" cy="196920"/>
          </a:xfrm>
          <a:prstGeom prst="ellipse">
            <a:avLst/>
          </a:prstGeom>
          <a:noFill/>
          <a:ln w="19050">
            <a:solidFill>
              <a:schemeClr val="tx1"/>
            </a:solidFill>
          </a:ln>
        </p:spPr>
        <p:txBody>
          <a:bodyPr wrap="square" lIns="0" tIns="0" rIns="0" bIns="0" rtlCol="0">
            <a:spAutoFit/>
          </a:bodyPr>
          <a:lstStyle/>
          <a:p>
            <a:pPr algn="ctr"/>
            <a:r>
              <a:rPr lang="en-US" sz="910" b="1" dirty="0">
                <a:solidFill>
                  <a:srgbClr val="000000"/>
                </a:solidFill>
                <a:latin typeface="Lucida Sans" pitchFamily="34" charset="0"/>
                <a:cs typeface="Lucida Sans" pitchFamily="34" charset="0"/>
              </a:rPr>
              <a:t>4</a:t>
            </a:r>
          </a:p>
        </p:txBody>
      </p:sp>
      <p:sp>
        <p:nvSpPr>
          <p:cNvPr id="52" name="TextBox 51">
            <a:extLst>
              <a:ext uri="{FF2B5EF4-FFF2-40B4-BE49-F238E27FC236}">
                <a16:creationId xmlns:a16="http://schemas.microsoft.com/office/drawing/2014/main" id="{5E478046-7774-0757-9158-868544B7F525}"/>
              </a:ext>
            </a:extLst>
          </p:cNvPr>
          <p:cNvSpPr txBox="1"/>
          <p:nvPr/>
        </p:nvSpPr>
        <p:spPr>
          <a:xfrm>
            <a:off x="4199304" y="3527460"/>
            <a:ext cx="222791" cy="196920"/>
          </a:xfrm>
          <a:prstGeom prst="ellipse">
            <a:avLst/>
          </a:prstGeom>
          <a:noFill/>
          <a:ln w="19050">
            <a:solidFill>
              <a:schemeClr val="tx1"/>
            </a:solidFill>
          </a:ln>
        </p:spPr>
        <p:txBody>
          <a:bodyPr wrap="square" lIns="0" tIns="0" rIns="0" bIns="0" rtlCol="0">
            <a:spAutoFit/>
          </a:bodyPr>
          <a:lstStyle/>
          <a:p>
            <a:pPr algn="ctr"/>
            <a:r>
              <a:rPr lang="en-US" sz="910" b="1" dirty="0">
                <a:solidFill>
                  <a:srgbClr val="000000"/>
                </a:solidFill>
                <a:latin typeface="Lucida Sans" pitchFamily="34" charset="0"/>
                <a:cs typeface="Lucida Sans" pitchFamily="34" charset="0"/>
              </a:rPr>
              <a:t>3</a:t>
            </a:r>
          </a:p>
        </p:txBody>
      </p:sp>
      <p:sp>
        <p:nvSpPr>
          <p:cNvPr id="54" name="TextBox 53">
            <a:extLst>
              <a:ext uri="{FF2B5EF4-FFF2-40B4-BE49-F238E27FC236}">
                <a16:creationId xmlns:a16="http://schemas.microsoft.com/office/drawing/2014/main" id="{35741427-3375-70A6-57A3-0290989264FA}"/>
              </a:ext>
            </a:extLst>
          </p:cNvPr>
          <p:cNvSpPr txBox="1"/>
          <p:nvPr/>
        </p:nvSpPr>
        <p:spPr>
          <a:xfrm>
            <a:off x="2163651" y="2354149"/>
            <a:ext cx="222791" cy="196920"/>
          </a:xfrm>
          <a:prstGeom prst="ellipse">
            <a:avLst/>
          </a:prstGeom>
          <a:noFill/>
          <a:ln w="19050">
            <a:solidFill>
              <a:schemeClr val="tx1"/>
            </a:solidFill>
          </a:ln>
        </p:spPr>
        <p:txBody>
          <a:bodyPr wrap="square" lIns="0" tIns="0" rIns="0" bIns="0" rtlCol="0">
            <a:spAutoFit/>
          </a:bodyPr>
          <a:lstStyle/>
          <a:p>
            <a:pPr algn="ctr"/>
            <a:r>
              <a:rPr lang="en-US" sz="910" b="1" dirty="0">
                <a:solidFill>
                  <a:srgbClr val="000000"/>
                </a:solidFill>
                <a:latin typeface="Lucida Sans" pitchFamily="34" charset="0"/>
                <a:cs typeface="Lucida Sans" pitchFamily="34" charset="0"/>
              </a:rPr>
              <a:t>2</a:t>
            </a:r>
          </a:p>
        </p:txBody>
      </p:sp>
      <p:sp>
        <p:nvSpPr>
          <p:cNvPr id="56" name="TextBox 55">
            <a:extLst>
              <a:ext uri="{FF2B5EF4-FFF2-40B4-BE49-F238E27FC236}">
                <a16:creationId xmlns:a16="http://schemas.microsoft.com/office/drawing/2014/main" id="{AE4E6AB6-99AA-22E4-0D20-D474D07929ED}"/>
              </a:ext>
            </a:extLst>
          </p:cNvPr>
          <p:cNvSpPr txBox="1"/>
          <p:nvPr/>
        </p:nvSpPr>
        <p:spPr>
          <a:xfrm>
            <a:off x="4849224" y="3749734"/>
            <a:ext cx="222791" cy="196920"/>
          </a:xfrm>
          <a:prstGeom prst="ellipse">
            <a:avLst/>
          </a:prstGeom>
          <a:noFill/>
          <a:ln w="19050">
            <a:solidFill>
              <a:schemeClr val="tx1"/>
            </a:solidFill>
          </a:ln>
        </p:spPr>
        <p:txBody>
          <a:bodyPr wrap="square" lIns="0" tIns="0" rIns="0" bIns="0" rtlCol="0">
            <a:spAutoFit/>
          </a:bodyPr>
          <a:lstStyle/>
          <a:p>
            <a:pPr algn="ctr"/>
            <a:r>
              <a:rPr lang="en-US" sz="910" b="1" dirty="0">
                <a:solidFill>
                  <a:srgbClr val="000000"/>
                </a:solidFill>
                <a:latin typeface="Lucida Sans" pitchFamily="34" charset="0"/>
                <a:cs typeface="Lucida Sans" pitchFamily="34" charset="0"/>
              </a:rPr>
              <a:t>1</a:t>
            </a:r>
          </a:p>
        </p:txBody>
      </p:sp>
      <p:sp>
        <p:nvSpPr>
          <p:cNvPr id="2" name="TextBox 1">
            <a:extLst>
              <a:ext uri="{FF2B5EF4-FFF2-40B4-BE49-F238E27FC236}">
                <a16:creationId xmlns:a16="http://schemas.microsoft.com/office/drawing/2014/main" id="{FDBD986C-DA8E-F94B-3088-518D63F40065}"/>
              </a:ext>
            </a:extLst>
          </p:cNvPr>
          <p:cNvSpPr txBox="1"/>
          <p:nvPr/>
        </p:nvSpPr>
        <p:spPr>
          <a:xfrm>
            <a:off x="1729283" y="1686901"/>
            <a:ext cx="4733366" cy="615553"/>
          </a:xfrm>
          <a:prstGeom prst="rect">
            <a:avLst/>
          </a:prstGeom>
          <a:noFill/>
        </p:spPr>
        <p:txBody>
          <a:bodyPr wrap="square" lIns="0" tIns="0" rIns="0" bIns="0" rtlCol="0">
            <a:spAutoFit/>
          </a:bodyPr>
          <a:lstStyle/>
          <a:p>
            <a:r>
              <a:rPr lang="en-US" sz="1000" b="1" dirty="0">
                <a:solidFill>
                  <a:schemeClr val="tx2"/>
                </a:solidFill>
                <a:latin typeface="Lucida Sans" pitchFamily="34" charset="0"/>
                <a:cs typeface="Lucida Sans" pitchFamily="34" charset="0"/>
              </a:rPr>
              <a:t>Classification based on Gross National Income (“GNI”) per capita:</a:t>
            </a:r>
          </a:p>
          <a:p>
            <a:pPr marL="171450" indent="-171450">
              <a:buFont typeface="Arial" panose="020B0604020202020204" pitchFamily="34" charset="0"/>
              <a:buChar char="•"/>
            </a:pPr>
            <a:r>
              <a:rPr lang="en-US" sz="1000" i="1" dirty="0">
                <a:solidFill>
                  <a:srgbClr val="30999D"/>
                </a:solidFill>
                <a:latin typeface="Lucida Sans" pitchFamily="34" charset="0"/>
                <a:cs typeface="Lucida Sans" pitchFamily="34" charset="0"/>
              </a:rPr>
              <a:t>Low income: GNI &lt; $1,175</a:t>
            </a:r>
          </a:p>
          <a:p>
            <a:pPr marL="171450" indent="-171450">
              <a:buFont typeface="Arial" panose="020B0604020202020204" pitchFamily="34" charset="0"/>
              <a:buChar char="•"/>
            </a:pPr>
            <a:r>
              <a:rPr lang="en-US" sz="1000" i="1" dirty="0">
                <a:solidFill>
                  <a:srgbClr val="9BC044"/>
                </a:solidFill>
                <a:latin typeface="Lucida Sans" pitchFamily="34" charset="0"/>
                <a:cs typeface="Lucida Sans" pitchFamily="34" charset="0"/>
              </a:rPr>
              <a:t>Lower-middle income: GNI between $1,176 and $4,635</a:t>
            </a:r>
          </a:p>
          <a:p>
            <a:pPr marL="171450" indent="-171450">
              <a:buFont typeface="Arial" panose="020B0604020202020204" pitchFamily="34" charset="0"/>
              <a:buChar char="•"/>
            </a:pPr>
            <a:r>
              <a:rPr lang="en-US" sz="1000" i="1" dirty="0">
                <a:solidFill>
                  <a:srgbClr val="9F9FA0"/>
                </a:solidFill>
                <a:latin typeface="Lucida Sans" pitchFamily="34" charset="0"/>
                <a:cs typeface="Lucida Sans" pitchFamily="34" charset="0"/>
              </a:rPr>
              <a:t>Rest of the word: GNI &gt;$4,635</a:t>
            </a:r>
          </a:p>
        </p:txBody>
      </p:sp>
    </p:spTree>
    <p:extLst>
      <p:ext uri="{BB962C8B-B14F-4D97-AF65-F5344CB8AC3E}">
        <p14:creationId xmlns:p14="http://schemas.microsoft.com/office/powerpoint/2010/main" val="2096285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2985-BC8A-25DA-1C4E-AE5F3750912C}"/>
            </a:ext>
          </a:extLst>
        </p:cNvPr>
        <p:cNvGrpSpPr/>
        <p:nvPr/>
      </p:nvGrpSpPr>
      <p:grpSpPr>
        <a:xfrm>
          <a:off x="0" y="0"/>
          <a:ext cx="0" cy="0"/>
          <a:chOff x="0" y="0"/>
          <a:chExt cx="0" cy="0"/>
        </a:xfrm>
      </p:grpSpPr>
      <p:sp>
        <p:nvSpPr>
          <p:cNvPr id="28" name="Rectangle: Rounded Corners 27">
            <a:extLst>
              <a:ext uri="{FF2B5EF4-FFF2-40B4-BE49-F238E27FC236}">
                <a16:creationId xmlns:a16="http://schemas.microsoft.com/office/drawing/2014/main" id="{DCE1220F-E99D-5BEB-9F7C-480589D64C79}"/>
              </a:ext>
            </a:extLst>
          </p:cNvPr>
          <p:cNvSpPr/>
          <p:nvPr/>
        </p:nvSpPr>
        <p:spPr>
          <a:xfrm>
            <a:off x="2013890" y="5905568"/>
            <a:ext cx="6820230" cy="443996"/>
          </a:xfrm>
          <a:prstGeom prst="roundRect">
            <a:avLst/>
          </a:prstGeom>
          <a:solidFill>
            <a:schemeClr val="accent3">
              <a:lumMod val="20000"/>
              <a:lumOff val="80000"/>
            </a:schemeClr>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3">
                  <a:lumMod val="75000"/>
                </a:schemeClr>
              </a:solidFill>
            </a:endParaRPr>
          </a:p>
        </p:txBody>
      </p:sp>
      <p:sp>
        <p:nvSpPr>
          <p:cNvPr id="3" name="Text Placeholder 2">
            <a:extLst>
              <a:ext uri="{FF2B5EF4-FFF2-40B4-BE49-F238E27FC236}">
                <a16:creationId xmlns:a16="http://schemas.microsoft.com/office/drawing/2014/main" id="{CF77A665-F70F-6BD6-0523-545283AE4C44}"/>
              </a:ext>
            </a:extLst>
          </p:cNvPr>
          <p:cNvSpPr>
            <a:spLocks noGrp="1"/>
          </p:cNvSpPr>
          <p:nvPr>
            <p:ph type="body" sz="quarter" idx="10"/>
          </p:nvPr>
        </p:nvSpPr>
        <p:spPr/>
        <p:txBody>
          <a:bodyPr/>
          <a:lstStyle/>
          <a:p>
            <a:r>
              <a:rPr lang="en-US" dirty="0">
                <a:solidFill>
                  <a:schemeClr val="accent1"/>
                </a:solidFill>
              </a:rPr>
              <a:t>Improving outcomes for all</a:t>
            </a:r>
          </a:p>
        </p:txBody>
      </p:sp>
      <p:sp>
        <p:nvSpPr>
          <p:cNvPr id="4" name="Title 3">
            <a:extLst>
              <a:ext uri="{FF2B5EF4-FFF2-40B4-BE49-F238E27FC236}">
                <a16:creationId xmlns:a16="http://schemas.microsoft.com/office/drawing/2014/main" id="{733D545C-05F1-B363-5B1C-82DFCEECC4F5}"/>
              </a:ext>
            </a:extLst>
          </p:cNvPr>
          <p:cNvSpPr>
            <a:spLocks noGrp="1"/>
          </p:cNvSpPr>
          <p:nvPr>
            <p:ph type="title"/>
          </p:nvPr>
        </p:nvSpPr>
        <p:spPr/>
        <p:txBody>
          <a:bodyPr>
            <a:noAutofit/>
          </a:bodyPr>
          <a:lstStyle/>
          <a:p>
            <a:r>
              <a:rPr lang="en-US" sz="1800" dirty="0"/>
              <a:t>One challenge for the power market is to ensure that industrial expansion strengthens the public grid rather than bypassing it</a:t>
            </a:r>
          </a:p>
        </p:txBody>
      </p:sp>
      <p:sp>
        <p:nvSpPr>
          <p:cNvPr id="24" name="TextBox 23">
            <a:extLst>
              <a:ext uri="{FF2B5EF4-FFF2-40B4-BE49-F238E27FC236}">
                <a16:creationId xmlns:a16="http://schemas.microsoft.com/office/drawing/2014/main" id="{093B0996-345D-3645-C948-26966DE451C6}"/>
              </a:ext>
            </a:extLst>
          </p:cNvPr>
          <p:cNvSpPr txBox="1"/>
          <p:nvPr/>
        </p:nvSpPr>
        <p:spPr>
          <a:xfrm>
            <a:off x="29314" y="6553782"/>
            <a:ext cx="8959111" cy="276999"/>
          </a:xfrm>
          <a:prstGeom prst="rect">
            <a:avLst/>
          </a:prstGeom>
          <a:noFill/>
        </p:spPr>
        <p:txBody>
          <a:bodyPr wrap="square" lIns="0" tIns="0" rIns="0" bIns="0" rtlCol="0">
            <a:spAutoFit/>
          </a:bodyPr>
          <a:lstStyle/>
          <a:p>
            <a:r>
              <a:rPr lang="en-US" sz="900" i="1" dirty="0">
                <a:solidFill>
                  <a:srgbClr val="000000"/>
                </a:solidFill>
                <a:latin typeface="Lucida Sans" pitchFamily="34" charset="0"/>
                <a:cs typeface="Lucida Sans" pitchFamily="34" charset="0"/>
              </a:rPr>
              <a:t>Sources: </a:t>
            </a:r>
            <a:r>
              <a:rPr lang="en-US" sz="900" i="1" dirty="0">
                <a:solidFill>
                  <a:srgbClr val="000000"/>
                </a:solidFill>
                <a:latin typeface="Lucida Sans" pitchFamily="34" charset="0"/>
                <a:cs typeface="Lucida Sans" pitchFamily="34" charset="0"/>
                <a:hlinkClick r:id="rId3"/>
              </a:rPr>
              <a:t>Australian Department of Climate Change, Energy, the Environment and Water</a:t>
            </a:r>
            <a:r>
              <a:rPr lang="en-US" sz="900" i="1" dirty="0">
                <a:solidFill>
                  <a:srgbClr val="000000"/>
                </a:solidFill>
                <a:latin typeface="Lucida Sans" pitchFamily="34" charset="0"/>
                <a:cs typeface="Lucida Sans" pitchFamily="34" charset="0"/>
              </a:rPr>
              <a:t>, </a:t>
            </a:r>
            <a:r>
              <a:rPr lang="en-US" sz="900" i="1" dirty="0">
                <a:solidFill>
                  <a:srgbClr val="000000"/>
                </a:solidFill>
                <a:latin typeface="Lucida Sans" pitchFamily="34" charset="0"/>
                <a:cs typeface="Lucida Sans" pitchFamily="34" charset="0"/>
                <a:hlinkClick r:id="rId4"/>
              </a:rPr>
              <a:t>Sustainable Energy Now </a:t>
            </a:r>
            <a:r>
              <a:rPr lang="en-US" sz="900" i="1" dirty="0">
                <a:solidFill>
                  <a:srgbClr val="000000"/>
                </a:solidFill>
                <a:latin typeface="Lucida Sans" pitchFamily="34" charset="0"/>
                <a:cs typeface="Lucida Sans" pitchFamily="34" charset="0"/>
              </a:rPr>
              <a:t>(“SEN”), </a:t>
            </a:r>
            <a:r>
              <a:rPr lang="en-US" sz="900" i="1" dirty="0">
                <a:solidFill>
                  <a:srgbClr val="000000"/>
                </a:solidFill>
                <a:latin typeface="Lucida Sans" pitchFamily="34" charset="0"/>
                <a:cs typeface="Lucida Sans" pitchFamily="34" charset="0"/>
                <a:hlinkClick r:id="rId5"/>
              </a:rPr>
              <a:t>Alberta Electric System Operator(a)</a:t>
            </a:r>
            <a:r>
              <a:rPr lang="en-US" sz="900" i="1" dirty="0">
                <a:solidFill>
                  <a:srgbClr val="000000"/>
                </a:solidFill>
                <a:latin typeface="Lucida Sans" pitchFamily="34" charset="0"/>
                <a:cs typeface="Lucida Sans" pitchFamily="34" charset="0"/>
              </a:rPr>
              <a:t> (“AESO”), </a:t>
            </a:r>
            <a:r>
              <a:rPr lang="en-US" sz="900" i="1" dirty="0">
                <a:solidFill>
                  <a:srgbClr val="000000"/>
                </a:solidFill>
                <a:latin typeface="Lucida Sans" pitchFamily="34" charset="0"/>
                <a:cs typeface="Lucida Sans" pitchFamily="34" charset="0"/>
                <a:hlinkClick r:id="rId6" action="ppaction://hlinkfile"/>
              </a:rPr>
              <a:t>AESO(b)</a:t>
            </a:r>
            <a:r>
              <a:rPr lang="en-US" sz="900" i="1" dirty="0">
                <a:solidFill>
                  <a:srgbClr val="000000"/>
                </a:solidFill>
                <a:latin typeface="Lucida Sans" pitchFamily="34" charset="0"/>
                <a:cs typeface="Lucida Sans" pitchFamily="34" charset="0"/>
              </a:rPr>
              <a:t>, </a:t>
            </a:r>
            <a:r>
              <a:rPr lang="en-US" sz="900" i="1" dirty="0">
                <a:solidFill>
                  <a:srgbClr val="000000"/>
                </a:solidFill>
                <a:latin typeface="Lucida Sans" pitchFamily="34" charset="0"/>
                <a:cs typeface="Lucida Sans" pitchFamily="34" charset="0"/>
                <a:hlinkClick r:id="rId7"/>
              </a:rPr>
              <a:t>Chilean Power Coordinator</a:t>
            </a:r>
            <a:r>
              <a:rPr lang="en-US" sz="900" i="1" dirty="0">
                <a:solidFill>
                  <a:srgbClr val="000000"/>
                </a:solidFill>
                <a:latin typeface="Lucida Sans" pitchFamily="34" charset="0"/>
                <a:cs typeface="Lucida Sans" pitchFamily="34" charset="0"/>
              </a:rPr>
              <a:t>, </a:t>
            </a:r>
            <a:r>
              <a:rPr lang="en-US" sz="900" i="1" dirty="0">
                <a:solidFill>
                  <a:srgbClr val="000000"/>
                </a:solidFill>
                <a:latin typeface="Lucida Sans" pitchFamily="34" charset="0"/>
                <a:cs typeface="Lucida Sans" pitchFamily="34" charset="0"/>
                <a:hlinkClick r:id="rId8"/>
              </a:rPr>
              <a:t>ERCOT(a)</a:t>
            </a:r>
            <a:r>
              <a:rPr lang="en-US" sz="900" i="1" dirty="0">
                <a:solidFill>
                  <a:srgbClr val="000000"/>
                </a:solidFill>
                <a:latin typeface="Lucida Sans" pitchFamily="34" charset="0"/>
                <a:cs typeface="Lucida Sans" pitchFamily="34" charset="0"/>
              </a:rPr>
              <a:t>, </a:t>
            </a:r>
            <a:r>
              <a:rPr lang="en-US" sz="900" i="1" dirty="0">
                <a:solidFill>
                  <a:srgbClr val="000000"/>
                </a:solidFill>
                <a:latin typeface="Lucida Sans" pitchFamily="34" charset="0"/>
                <a:cs typeface="Lucida Sans" pitchFamily="34" charset="0"/>
                <a:hlinkClick r:id="rId9"/>
              </a:rPr>
              <a:t>ERCOT(b)</a:t>
            </a:r>
            <a:r>
              <a:rPr lang="en-US" sz="900" i="1" dirty="0">
                <a:solidFill>
                  <a:srgbClr val="000000"/>
                </a:solidFill>
                <a:latin typeface="Lucida Sans" pitchFamily="34" charset="0"/>
                <a:cs typeface="Lucida Sans" pitchFamily="34" charset="0"/>
              </a:rPr>
              <a:t>.</a:t>
            </a:r>
          </a:p>
        </p:txBody>
      </p:sp>
      <p:sp>
        <p:nvSpPr>
          <p:cNvPr id="25" name="Text Placeholder 41">
            <a:extLst>
              <a:ext uri="{FF2B5EF4-FFF2-40B4-BE49-F238E27FC236}">
                <a16:creationId xmlns:a16="http://schemas.microsoft.com/office/drawing/2014/main" id="{1D1D3FBB-728F-0703-3FF2-ABFC6DA78777}"/>
              </a:ext>
            </a:extLst>
          </p:cNvPr>
          <p:cNvSpPr txBox="1">
            <a:spLocks/>
          </p:cNvSpPr>
          <p:nvPr/>
        </p:nvSpPr>
        <p:spPr>
          <a:xfrm>
            <a:off x="92444" y="1124557"/>
            <a:ext cx="8959111" cy="541207"/>
          </a:xfrm>
          <a:prstGeom prst="rect">
            <a:avLst/>
          </a:prstGeom>
        </p:spPr>
        <p:txBody>
          <a:bodyPr/>
          <a:lstStyle>
            <a:lvl1pPr marL="228599" indent="-228599" eaLnBrk="0" hangingPunct="0">
              <a:lnSpc>
                <a:spcPct val="100000"/>
              </a:lnSpc>
              <a:spcBef>
                <a:spcPts val="1200"/>
              </a:spcBef>
              <a:buSzPct val="85000"/>
              <a:buFont typeface="Book Antiqua" pitchFamily="18" charset="0"/>
              <a:buChar char="►"/>
              <a:defRPr sz="1400" b="1">
                <a:solidFill>
                  <a:schemeClr val="tx2"/>
                </a:solidFill>
                <a:latin typeface="Lucida Sans" pitchFamily="34" charset="0"/>
                <a:cs typeface="Lucida Sans" pitchFamily="34" charset="0"/>
              </a:defRPr>
            </a:lvl1pPr>
            <a:lvl2pPr marL="457198" lvl="1" indent="-228599" eaLnBrk="0" hangingPunct="0">
              <a:lnSpc>
                <a:spcPct val="100000"/>
              </a:lnSpc>
              <a:spcBef>
                <a:spcPts val="600"/>
              </a:spcBef>
              <a:buFont typeface="Wingdings" pitchFamily="2" charset="2"/>
              <a:buChar char="§"/>
              <a:defRPr sz="1200">
                <a:solidFill>
                  <a:schemeClr val="tx2"/>
                </a:solidFill>
                <a:latin typeface="Lucida Sans" pitchFamily="34" charset="0"/>
                <a:cs typeface="Lucida Sans" pitchFamily="34" charset="0"/>
              </a:defRPr>
            </a:lvl2pPr>
            <a:lvl3pPr marL="685797" indent="-228599" eaLnBrk="0" hangingPunct="0">
              <a:lnSpc>
                <a:spcPct val="100000"/>
              </a:lnSpc>
              <a:spcBef>
                <a:spcPts val="600"/>
              </a:spcBef>
              <a:buFont typeface="Book Antiqua" pitchFamily="18" charset="0"/>
              <a:buChar char="─"/>
              <a:defRPr sz="1100">
                <a:solidFill>
                  <a:schemeClr val="tx2"/>
                </a:solidFill>
                <a:latin typeface="Lucida Sans" pitchFamily="34" charset="0"/>
                <a:cs typeface="Lucida Sans" pitchFamily="34" charset="0"/>
              </a:defRPr>
            </a:lvl3pPr>
            <a:lvl4pPr marL="914396" indent="-228599" eaLnBrk="0" hangingPunct="0">
              <a:lnSpc>
                <a:spcPct val="100000"/>
              </a:lnSpc>
              <a:spcBef>
                <a:spcPts val="600"/>
              </a:spcBef>
              <a:buFont typeface="Arial" pitchFamily="34" charset="0"/>
              <a:buChar char="•"/>
              <a:defRPr sz="1000">
                <a:solidFill>
                  <a:schemeClr val="tx2"/>
                </a:solidFill>
                <a:latin typeface="Lucida Sans" pitchFamily="34" charset="0"/>
                <a:cs typeface="Lucida Sans" pitchFamily="34" charset="0"/>
              </a:defRPr>
            </a:lvl4pPr>
            <a:lvl5pPr marL="2057392" indent="-228599" eaLnBrk="0" hangingPunct="0">
              <a:spcBef>
                <a:spcPts val="600"/>
              </a:spcBef>
              <a:buFont typeface="Arial" charset="0"/>
              <a:buChar char="»"/>
              <a:defRPr sz="1200">
                <a:latin typeface="+mn-lt"/>
              </a:defRPr>
            </a:lvl5pPr>
            <a:lvl6pPr marL="2514590" indent="-228599" defTabSz="914396">
              <a:spcBef>
                <a:spcPct val="20000"/>
              </a:spcBef>
              <a:buFont typeface="Arial" pitchFamily="34" charset="0"/>
              <a:buChar char="•"/>
              <a:defRPr sz="2000">
                <a:latin typeface="+mn-lt"/>
              </a:defRPr>
            </a:lvl6pPr>
            <a:lvl7pPr marL="2971788" indent="-228599" defTabSz="914396">
              <a:spcBef>
                <a:spcPct val="20000"/>
              </a:spcBef>
              <a:buFont typeface="Arial" pitchFamily="34" charset="0"/>
              <a:buChar char="•"/>
              <a:defRPr sz="2000">
                <a:latin typeface="+mn-lt"/>
              </a:defRPr>
            </a:lvl7pPr>
            <a:lvl8pPr marL="3428986" indent="-228599" defTabSz="914396">
              <a:spcBef>
                <a:spcPct val="20000"/>
              </a:spcBef>
              <a:buFont typeface="Arial" pitchFamily="34" charset="0"/>
              <a:buChar char="•"/>
              <a:defRPr sz="2000">
                <a:latin typeface="+mn-lt"/>
              </a:defRPr>
            </a:lvl8pPr>
            <a:lvl9pPr marL="3886185" indent="-228599" defTabSz="914396">
              <a:spcBef>
                <a:spcPct val="20000"/>
              </a:spcBef>
              <a:buFont typeface="Arial" pitchFamily="34" charset="0"/>
              <a:buChar char="•"/>
              <a:defRPr sz="2000">
                <a:latin typeface="+mn-lt"/>
              </a:defRPr>
            </a:lvl9pPr>
          </a:lstStyle>
          <a:p>
            <a:r>
              <a:rPr lang="en-US" dirty="0"/>
              <a:t>Industrial customers across sectors turn to behind-the-meter generation to secure reliable, dedicated power supply</a:t>
            </a:r>
          </a:p>
        </p:txBody>
      </p:sp>
      <p:sp>
        <p:nvSpPr>
          <p:cNvPr id="20" name="TextBox 19">
            <a:extLst>
              <a:ext uri="{FF2B5EF4-FFF2-40B4-BE49-F238E27FC236}">
                <a16:creationId xmlns:a16="http://schemas.microsoft.com/office/drawing/2014/main" id="{FA5FCEE4-B8FC-C742-10FF-85961B29D36A}"/>
              </a:ext>
            </a:extLst>
          </p:cNvPr>
          <p:cNvSpPr txBox="1"/>
          <p:nvPr/>
        </p:nvSpPr>
        <p:spPr>
          <a:xfrm>
            <a:off x="2187595" y="5963028"/>
            <a:ext cx="1297313" cy="307777"/>
          </a:xfrm>
          <a:prstGeom prst="rect">
            <a:avLst/>
          </a:prstGeom>
          <a:noFill/>
        </p:spPr>
        <p:txBody>
          <a:bodyPr wrap="square" lIns="0" tIns="0" rIns="0" bIns="0" rtlCol="0">
            <a:spAutoFit/>
          </a:bodyPr>
          <a:lstStyle/>
          <a:p>
            <a:pPr algn="ctr"/>
            <a:r>
              <a:rPr lang="en-US" sz="2000" dirty="0">
                <a:solidFill>
                  <a:schemeClr val="accent3">
                    <a:lumMod val="75000"/>
                  </a:schemeClr>
                </a:solidFill>
                <a:latin typeface="Lucida Sans" pitchFamily="34" charset="0"/>
                <a:cs typeface="Lucida Sans" pitchFamily="34" charset="0"/>
              </a:rPr>
              <a:t>38%</a:t>
            </a:r>
            <a:endParaRPr lang="en-US" sz="1400" dirty="0">
              <a:solidFill>
                <a:schemeClr val="accent3">
                  <a:lumMod val="75000"/>
                </a:schemeClr>
              </a:solidFill>
              <a:latin typeface="Lucida Sans" pitchFamily="34" charset="0"/>
              <a:cs typeface="Lucida Sans" pitchFamily="34" charset="0"/>
            </a:endParaRPr>
          </a:p>
        </p:txBody>
      </p:sp>
      <p:sp>
        <p:nvSpPr>
          <p:cNvPr id="32" name="Rectangle: Rounded Corners 31">
            <a:extLst>
              <a:ext uri="{FF2B5EF4-FFF2-40B4-BE49-F238E27FC236}">
                <a16:creationId xmlns:a16="http://schemas.microsoft.com/office/drawing/2014/main" id="{653C57F7-6426-D421-C315-28EFC257962A}"/>
              </a:ext>
            </a:extLst>
          </p:cNvPr>
          <p:cNvSpPr/>
          <p:nvPr/>
        </p:nvSpPr>
        <p:spPr>
          <a:xfrm>
            <a:off x="184825" y="5894919"/>
            <a:ext cx="1775131" cy="44399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accent3">
                    <a:lumMod val="75000"/>
                  </a:schemeClr>
                </a:solidFill>
                <a:latin typeface="Lucida Sans" panose="020B0602030504020204" pitchFamily="34" charset="0"/>
              </a:rPr>
              <a:t>% of BTM installed capacity over average demand</a:t>
            </a:r>
          </a:p>
        </p:txBody>
      </p:sp>
      <p:sp>
        <p:nvSpPr>
          <p:cNvPr id="34" name="TextBox 33">
            <a:extLst>
              <a:ext uri="{FF2B5EF4-FFF2-40B4-BE49-F238E27FC236}">
                <a16:creationId xmlns:a16="http://schemas.microsoft.com/office/drawing/2014/main" id="{966C7DD3-F275-6BF6-2606-8E1ED9F37923}"/>
              </a:ext>
            </a:extLst>
          </p:cNvPr>
          <p:cNvSpPr txBox="1"/>
          <p:nvPr/>
        </p:nvSpPr>
        <p:spPr>
          <a:xfrm>
            <a:off x="3534287" y="5963027"/>
            <a:ext cx="1991229" cy="307777"/>
          </a:xfrm>
          <a:prstGeom prst="rect">
            <a:avLst/>
          </a:prstGeom>
          <a:noFill/>
        </p:spPr>
        <p:txBody>
          <a:bodyPr wrap="square" lIns="0" tIns="0" rIns="0" bIns="0" rtlCol="0">
            <a:spAutoFit/>
          </a:bodyPr>
          <a:lstStyle/>
          <a:p>
            <a:pPr algn="ctr"/>
            <a:r>
              <a:rPr lang="en-US" sz="2000" dirty="0">
                <a:solidFill>
                  <a:schemeClr val="accent3">
                    <a:lumMod val="75000"/>
                  </a:schemeClr>
                </a:solidFill>
                <a:latin typeface="Lucida Sans" pitchFamily="34" charset="0"/>
                <a:cs typeface="Lucida Sans" pitchFamily="34" charset="0"/>
              </a:rPr>
              <a:t>36%</a:t>
            </a:r>
            <a:endParaRPr lang="en-US" sz="1400" dirty="0">
              <a:solidFill>
                <a:schemeClr val="accent3">
                  <a:lumMod val="75000"/>
                </a:schemeClr>
              </a:solidFill>
              <a:latin typeface="Lucida Sans" pitchFamily="34" charset="0"/>
              <a:cs typeface="Lucida Sans" pitchFamily="34" charset="0"/>
            </a:endParaRPr>
          </a:p>
        </p:txBody>
      </p:sp>
      <p:sp>
        <p:nvSpPr>
          <p:cNvPr id="36" name="TextBox 35">
            <a:extLst>
              <a:ext uri="{FF2B5EF4-FFF2-40B4-BE49-F238E27FC236}">
                <a16:creationId xmlns:a16="http://schemas.microsoft.com/office/drawing/2014/main" id="{3814B912-0C7E-BA45-FA27-51D66B68FE79}"/>
              </a:ext>
            </a:extLst>
          </p:cNvPr>
          <p:cNvSpPr txBox="1"/>
          <p:nvPr/>
        </p:nvSpPr>
        <p:spPr>
          <a:xfrm>
            <a:off x="5574895" y="5963026"/>
            <a:ext cx="1297313" cy="307777"/>
          </a:xfrm>
          <a:prstGeom prst="rect">
            <a:avLst/>
          </a:prstGeom>
          <a:noFill/>
        </p:spPr>
        <p:txBody>
          <a:bodyPr wrap="square" lIns="0" tIns="0" rIns="0" bIns="0" rtlCol="0">
            <a:spAutoFit/>
          </a:bodyPr>
          <a:lstStyle/>
          <a:p>
            <a:pPr algn="ctr"/>
            <a:r>
              <a:rPr lang="en-US" sz="2000" dirty="0">
                <a:solidFill>
                  <a:schemeClr val="accent3">
                    <a:lumMod val="75000"/>
                  </a:schemeClr>
                </a:solidFill>
                <a:latin typeface="Lucida Sans" pitchFamily="34" charset="0"/>
                <a:cs typeface="Lucida Sans" pitchFamily="34" charset="0"/>
              </a:rPr>
              <a:t>19%</a:t>
            </a:r>
            <a:endParaRPr lang="en-US" sz="1400" dirty="0">
              <a:solidFill>
                <a:schemeClr val="accent3">
                  <a:lumMod val="75000"/>
                </a:schemeClr>
              </a:solidFill>
              <a:latin typeface="Lucida Sans" pitchFamily="34" charset="0"/>
              <a:cs typeface="Lucida Sans" pitchFamily="34" charset="0"/>
            </a:endParaRPr>
          </a:p>
        </p:txBody>
      </p:sp>
      <p:sp>
        <p:nvSpPr>
          <p:cNvPr id="38" name="TextBox 37">
            <a:extLst>
              <a:ext uri="{FF2B5EF4-FFF2-40B4-BE49-F238E27FC236}">
                <a16:creationId xmlns:a16="http://schemas.microsoft.com/office/drawing/2014/main" id="{214FDBF8-2A7A-8A25-C40A-CD62F7E589AD}"/>
              </a:ext>
            </a:extLst>
          </p:cNvPr>
          <p:cNvSpPr txBox="1"/>
          <p:nvPr/>
        </p:nvSpPr>
        <p:spPr>
          <a:xfrm>
            <a:off x="7207385" y="5963026"/>
            <a:ext cx="1533694" cy="307777"/>
          </a:xfrm>
          <a:prstGeom prst="rect">
            <a:avLst/>
          </a:prstGeom>
          <a:noFill/>
        </p:spPr>
        <p:txBody>
          <a:bodyPr wrap="square" lIns="0" tIns="0" rIns="0" bIns="0" rtlCol="0">
            <a:spAutoFit/>
          </a:bodyPr>
          <a:lstStyle/>
          <a:p>
            <a:pPr algn="ctr"/>
            <a:r>
              <a:rPr lang="en-US" sz="2000" dirty="0">
                <a:solidFill>
                  <a:schemeClr val="accent3">
                    <a:lumMod val="75000"/>
                  </a:schemeClr>
                </a:solidFill>
                <a:latin typeface="Lucida Sans" pitchFamily="34" charset="0"/>
                <a:cs typeface="Lucida Sans" pitchFamily="34" charset="0"/>
              </a:rPr>
              <a:t>12%</a:t>
            </a:r>
            <a:r>
              <a:rPr lang="en-US" sz="1400" dirty="0">
                <a:solidFill>
                  <a:schemeClr val="accent3">
                    <a:lumMod val="75000"/>
                  </a:schemeClr>
                </a:solidFill>
                <a:latin typeface="Lucida Sans" pitchFamily="34" charset="0"/>
                <a:cs typeface="Lucida Sans" pitchFamily="34" charset="0"/>
              </a:rPr>
              <a:t>)</a:t>
            </a:r>
          </a:p>
        </p:txBody>
      </p:sp>
      <p:graphicFrame>
        <p:nvGraphicFramePr>
          <p:cNvPr id="13" name="Table 12">
            <a:extLst>
              <a:ext uri="{FF2B5EF4-FFF2-40B4-BE49-F238E27FC236}">
                <a16:creationId xmlns:a16="http://schemas.microsoft.com/office/drawing/2014/main" id="{E46A507E-33EF-E536-059B-EEF18424CB91}"/>
              </a:ext>
            </a:extLst>
          </p:cNvPr>
          <p:cNvGraphicFramePr>
            <a:graphicFrameLocks noGrp="1"/>
          </p:cNvGraphicFramePr>
          <p:nvPr>
            <p:extLst>
              <p:ext uri="{D42A27DB-BD31-4B8C-83A1-F6EECF244321}">
                <p14:modId xmlns:p14="http://schemas.microsoft.com/office/powerpoint/2010/main" val="3559644703"/>
              </p:ext>
            </p:extLst>
          </p:nvPr>
        </p:nvGraphicFramePr>
        <p:xfrm>
          <a:off x="238759" y="2637921"/>
          <a:ext cx="8595361" cy="2976581"/>
        </p:xfrm>
        <a:graphic>
          <a:graphicData uri="http://schemas.openxmlformats.org/drawingml/2006/table">
            <a:tbl>
              <a:tblPr firstRow="1" bandRow="1">
                <a:tableStyleId>{21E4AEA4-8DFA-4A89-87EB-49C32662AFE0}</a:tableStyleId>
              </a:tblPr>
              <a:tblGrid>
                <a:gridCol w="1775689">
                  <a:extLst>
                    <a:ext uri="{9D8B030D-6E8A-4147-A177-3AD203B41FA5}">
                      <a16:colId xmlns:a16="http://schemas.microsoft.com/office/drawing/2014/main" val="1536593944"/>
                    </a:ext>
                  </a:extLst>
                </a:gridCol>
                <a:gridCol w="1647961">
                  <a:extLst>
                    <a:ext uri="{9D8B030D-6E8A-4147-A177-3AD203B41FA5}">
                      <a16:colId xmlns:a16="http://schemas.microsoft.com/office/drawing/2014/main" val="3461998443"/>
                    </a:ext>
                  </a:extLst>
                </a:gridCol>
                <a:gridCol w="1618130">
                  <a:extLst>
                    <a:ext uri="{9D8B030D-6E8A-4147-A177-3AD203B41FA5}">
                      <a16:colId xmlns:a16="http://schemas.microsoft.com/office/drawing/2014/main" val="3689658129"/>
                    </a:ext>
                  </a:extLst>
                </a:gridCol>
                <a:gridCol w="1761564">
                  <a:extLst>
                    <a:ext uri="{9D8B030D-6E8A-4147-A177-3AD203B41FA5}">
                      <a16:colId xmlns:a16="http://schemas.microsoft.com/office/drawing/2014/main" val="2327746216"/>
                    </a:ext>
                  </a:extLst>
                </a:gridCol>
                <a:gridCol w="1792017">
                  <a:extLst>
                    <a:ext uri="{9D8B030D-6E8A-4147-A177-3AD203B41FA5}">
                      <a16:colId xmlns:a16="http://schemas.microsoft.com/office/drawing/2014/main" val="202091129"/>
                    </a:ext>
                  </a:extLst>
                </a:gridCol>
              </a:tblGrid>
              <a:tr h="681915">
                <a:tc>
                  <a:txBody>
                    <a:bodyPr/>
                    <a:lstStyle/>
                    <a:p>
                      <a:pPr algn="ctr"/>
                      <a:r>
                        <a:rPr lang="en-US" sz="1400" i="1" dirty="0">
                          <a:latin typeface="Lucida Sans" panose="020B0602030504020204" pitchFamily="34" charset="0"/>
                        </a:rPr>
                        <a:t>MW</a:t>
                      </a:r>
                    </a:p>
                  </a:txBody>
                  <a:tcPr anchor="ctr"/>
                </a:tc>
                <a:tc>
                  <a:txBody>
                    <a:bodyPr/>
                    <a:lstStyle/>
                    <a:p>
                      <a:pPr algn="ctr"/>
                      <a:r>
                        <a:rPr lang="en-US" sz="1400" dirty="0">
                          <a:latin typeface="Lucida Sans" panose="020B0602030504020204" pitchFamily="34" charset="0"/>
                        </a:rPr>
                        <a:t>Alberta</a:t>
                      </a:r>
                    </a:p>
                    <a:p>
                      <a:pPr algn="ctr"/>
                      <a:r>
                        <a:rPr lang="en-US" sz="1400" dirty="0">
                          <a:latin typeface="Lucida Sans" panose="020B0602030504020204" pitchFamily="34" charset="0"/>
                        </a:rPr>
                        <a:t>(2025)</a:t>
                      </a:r>
                    </a:p>
                  </a:txBody>
                  <a:tcPr anchor="ctr"/>
                </a:tc>
                <a:tc>
                  <a:txBody>
                    <a:bodyPr/>
                    <a:lstStyle/>
                    <a:p>
                      <a:pPr algn="ctr"/>
                      <a:r>
                        <a:rPr lang="en-US" sz="1400" dirty="0">
                          <a:latin typeface="Lucida Sans" panose="020B0602030504020204" pitchFamily="34" charset="0"/>
                        </a:rPr>
                        <a:t>Chile</a:t>
                      </a:r>
                    </a:p>
                    <a:p>
                      <a:pPr algn="ctr"/>
                      <a:r>
                        <a:rPr lang="en-US" sz="1400" dirty="0">
                          <a:latin typeface="Lucida Sans" panose="020B0602030504020204" pitchFamily="34" charset="0"/>
                        </a:rPr>
                        <a:t>(2025)</a:t>
                      </a:r>
                    </a:p>
                  </a:txBody>
                  <a:tcPr anchor="ctr"/>
                </a:tc>
                <a:tc>
                  <a:txBody>
                    <a:bodyPr/>
                    <a:lstStyle/>
                    <a:p>
                      <a:pPr algn="ctr"/>
                      <a:r>
                        <a:rPr lang="en-US" sz="1400" dirty="0">
                          <a:latin typeface="Lucida Sans" panose="020B0602030504020204" pitchFamily="34" charset="0"/>
                        </a:rPr>
                        <a:t>ERCOT</a:t>
                      </a:r>
                    </a:p>
                    <a:p>
                      <a:pPr algn="ctr"/>
                      <a:r>
                        <a:rPr lang="en-US" sz="1400" dirty="0">
                          <a:latin typeface="Lucida Sans" panose="020B0602030504020204" pitchFamily="34" charset="0"/>
                        </a:rPr>
                        <a:t>(Texas, 2025)</a:t>
                      </a:r>
                    </a:p>
                  </a:txBody>
                  <a:tcPr anchor="ctr"/>
                </a:tc>
                <a:tc>
                  <a:txBody>
                    <a:bodyPr/>
                    <a:lstStyle/>
                    <a:p>
                      <a:pPr algn="ctr"/>
                      <a:r>
                        <a:rPr lang="en-US" sz="1400" dirty="0">
                          <a:latin typeface="Lucida Sans" panose="020B0602030504020204" pitchFamily="34" charset="0"/>
                        </a:rPr>
                        <a:t>Western Australia</a:t>
                      </a:r>
                    </a:p>
                    <a:p>
                      <a:pPr algn="ctr"/>
                      <a:r>
                        <a:rPr lang="en-US" sz="1400" dirty="0">
                          <a:latin typeface="Lucida Sans" panose="020B0602030504020204" pitchFamily="34" charset="0"/>
                        </a:rPr>
                        <a:t>(2024)</a:t>
                      </a:r>
                    </a:p>
                  </a:txBody>
                  <a:tcPr anchor="ctr"/>
                </a:tc>
                <a:extLst>
                  <a:ext uri="{0D108BD9-81ED-4DB2-BD59-A6C34878D82A}">
                    <a16:rowId xmlns:a16="http://schemas.microsoft.com/office/drawing/2014/main" val="2003696915"/>
                  </a:ext>
                </a:extLst>
              </a:tr>
              <a:tr h="1093748">
                <a:tc>
                  <a:txBody>
                    <a:bodyPr/>
                    <a:lstStyle/>
                    <a:p>
                      <a:pPr algn="ctr"/>
                      <a:r>
                        <a:rPr lang="en-US" sz="1400" b="1" dirty="0">
                          <a:latin typeface="Lucida Sans" panose="020B0602030504020204" pitchFamily="34" charset="0"/>
                        </a:rPr>
                        <a:t>Residential off grid / self-supply </a:t>
                      </a:r>
                      <a:r>
                        <a:rPr lang="en-US" sz="1400" i="1" dirty="0">
                          <a:latin typeface="Lucida Sans" panose="020B0602030504020204" pitchFamily="34" charset="0"/>
                        </a:rPr>
                        <a:t>(rooftop solar and other DERs)</a:t>
                      </a:r>
                    </a:p>
                  </a:txBody>
                  <a:tcPr anchor="ctr"/>
                </a:tc>
                <a:tc>
                  <a:txBody>
                    <a:bodyPr/>
                    <a:lstStyle/>
                    <a:p>
                      <a:pPr algn="ctr"/>
                      <a:r>
                        <a:rPr lang="en-US" sz="1400" dirty="0">
                          <a:latin typeface="Lucida Sans" panose="020B0602030504020204" pitchFamily="34" charset="0"/>
                        </a:rPr>
                        <a:t>~441 (6%)</a:t>
                      </a:r>
                    </a:p>
                  </a:txBody>
                  <a:tcPr anchor="ctr"/>
                </a:tc>
                <a:tc>
                  <a:txBody>
                    <a:bodyPr/>
                    <a:lstStyle/>
                    <a:p>
                      <a:pPr algn="ctr"/>
                      <a:r>
                        <a:rPr lang="en-US" sz="1400" dirty="0">
                          <a:latin typeface="Lucida Sans" panose="020B0602030504020204" pitchFamily="34" charset="0"/>
                        </a:rPr>
                        <a:t>503 (5%)</a:t>
                      </a:r>
                    </a:p>
                  </a:txBody>
                  <a:tcPr anchor="ctr"/>
                </a:tc>
                <a:tc>
                  <a:txBody>
                    <a:bodyPr/>
                    <a:lstStyle/>
                    <a:p>
                      <a:pPr algn="ctr"/>
                      <a:r>
                        <a:rPr lang="en-US" sz="1400" dirty="0">
                          <a:latin typeface="Lucida Sans" panose="020B0602030504020204" pitchFamily="34" charset="0"/>
                        </a:rPr>
                        <a:t>1,238 (2%)</a:t>
                      </a:r>
                    </a:p>
                  </a:txBody>
                  <a:tcPr anchor="ctr"/>
                </a:tc>
                <a:tc>
                  <a:txBody>
                    <a:bodyPr/>
                    <a:lstStyle/>
                    <a:p>
                      <a:pPr algn="ctr"/>
                      <a:r>
                        <a:rPr lang="en-US" sz="1400" dirty="0">
                          <a:latin typeface="Lucida Sans" panose="020B0602030504020204" pitchFamily="34" charset="0"/>
                        </a:rPr>
                        <a:t>2,180 (10%)</a:t>
                      </a:r>
                    </a:p>
                  </a:txBody>
                  <a:tcPr anchor="ctr"/>
                </a:tc>
                <a:extLst>
                  <a:ext uri="{0D108BD9-81ED-4DB2-BD59-A6C34878D82A}">
                    <a16:rowId xmlns:a16="http://schemas.microsoft.com/office/drawing/2014/main" val="2548749016"/>
                  </a:ext>
                </a:extLst>
              </a:tr>
              <a:tr h="748354">
                <a:tc>
                  <a:txBody>
                    <a:bodyPr/>
                    <a:lstStyle/>
                    <a:p>
                      <a:pPr algn="ctr"/>
                      <a:r>
                        <a:rPr lang="en-US" sz="1400" b="1" dirty="0">
                          <a:latin typeface="Lucida Sans" panose="020B0602030504020204" pitchFamily="34" charset="0"/>
                        </a:rPr>
                        <a:t>Commercial &amp; Industrial off grid / self-supply</a:t>
                      </a:r>
                    </a:p>
                  </a:txBody>
                  <a:tcPr anchor="ctr"/>
                </a:tc>
                <a:tc>
                  <a:txBody>
                    <a:bodyPr/>
                    <a:lstStyle/>
                    <a:p>
                      <a:pPr algn="ctr"/>
                      <a:r>
                        <a:rPr lang="en-US" sz="1400" dirty="0">
                          <a:latin typeface="Lucida Sans" panose="020B0602030504020204" pitchFamily="34" charset="0"/>
                        </a:rPr>
                        <a:t>~2,412 (32%)</a:t>
                      </a:r>
                    </a:p>
                  </a:txBody>
                  <a:tcPr anchor="ctr"/>
                </a:tc>
                <a:tc>
                  <a:txBody>
                    <a:bodyPr/>
                    <a:lstStyle/>
                    <a:p>
                      <a:pPr algn="ctr"/>
                      <a:r>
                        <a:rPr lang="en-US" sz="1400" dirty="0">
                          <a:latin typeface="Lucida Sans" panose="020B0602030504020204" pitchFamily="34" charset="0"/>
                        </a:rPr>
                        <a:t>3,000 (31%)</a:t>
                      </a:r>
                    </a:p>
                  </a:txBody>
                  <a:tcPr anchor="ctr"/>
                </a:tc>
                <a:tc>
                  <a:txBody>
                    <a:bodyPr/>
                    <a:lstStyle/>
                    <a:p>
                      <a:pPr algn="ctr"/>
                      <a:r>
                        <a:rPr lang="en-US" sz="1400" dirty="0">
                          <a:latin typeface="Lucida Sans" panose="020B0602030504020204" pitchFamily="34" charset="0"/>
                        </a:rPr>
                        <a:t>9,547 (17%)</a:t>
                      </a:r>
                    </a:p>
                  </a:txBody>
                  <a:tcPr anchor="ctr"/>
                </a:tc>
                <a:tc>
                  <a:txBody>
                    <a:bodyPr/>
                    <a:lstStyle/>
                    <a:p>
                      <a:pPr algn="ctr"/>
                      <a:r>
                        <a:rPr lang="en-US" sz="1400" dirty="0">
                          <a:latin typeface="Lucida Sans" panose="020B0602030504020204" pitchFamily="34" charset="0"/>
                        </a:rPr>
                        <a:t>330 (2%)</a:t>
                      </a:r>
                    </a:p>
                  </a:txBody>
                  <a:tcPr anchor="ctr"/>
                </a:tc>
                <a:extLst>
                  <a:ext uri="{0D108BD9-81ED-4DB2-BD59-A6C34878D82A}">
                    <a16:rowId xmlns:a16="http://schemas.microsoft.com/office/drawing/2014/main" val="1821702427"/>
                  </a:ext>
                </a:extLst>
              </a:tr>
              <a:tr h="402959">
                <a:tc>
                  <a:txBody>
                    <a:bodyPr/>
                    <a:lstStyle/>
                    <a:p>
                      <a:pPr algn="ctr"/>
                      <a:r>
                        <a:rPr lang="en-US" sz="1400" b="1" dirty="0">
                          <a:latin typeface="Lucida Sans" panose="020B0602030504020204" pitchFamily="34" charset="0"/>
                        </a:rPr>
                        <a:t>Average Demand</a:t>
                      </a:r>
                    </a:p>
                  </a:txBody>
                  <a:tcPr anchor="ctr"/>
                </a:tc>
                <a:tc>
                  <a:txBody>
                    <a:bodyPr/>
                    <a:lstStyle/>
                    <a:p>
                      <a:pPr algn="ctr"/>
                      <a:r>
                        <a:rPr lang="en-US" sz="1400" dirty="0">
                          <a:latin typeface="Lucida Sans" panose="020B0602030504020204" pitchFamily="34" charset="0"/>
                        </a:rPr>
                        <a:t>7,465</a:t>
                      </a:r>
                    </a:p>
                  </a:txBody>
                  <a:tcPr anchor="ctr"/>
                </a:tc>
                <a:tc>
                  <a:txBody>
                    <a:bodyPr/>
                    <a:lstStyle/>
                    <a:p>
                      <a:pPr algn="ctr"/>
                      <a:r>
                        <a:rPr lang="en-US" sz="1400" dirty="0">
                          <a:latin typeface="Lucida Sans" panose="020B0602030504020204" pitchFamily="34" charset="0"/>
                        </a:rPr>
                        <a:t>9,720</a:t>
                      </a:r>
                    </a:p>
                  </a:txBody>
                  <a:tcPr anchor="ctr"/>
                </a:tc>
                <a:tc>
                  <a:txBody>
                    <a:bodyPr/>
                    <a:lstStyle/>
                    <a:p>
                      <a:pPr algn="ctr"/>
                      <a:r>
                        <a:rPr lang="en-US" sz="1400" dirty="0">
                          <a:latin typeface="Lucida Sans" panose="020B0602030504020204" pitchFamily="34" charset="0"/>
                        </a:rPr>
                        <a:t>55,734</a:t>
                      </a:r>
                    </a:p>
                  </a:txBody>
                  <a:tcPr anchor="ctr"/>
                </a:tc>
                <a:tc>
                  <a:txBody>
                    <a:bodyPr/>
                    <a:lstStyle/>
                    <a:p>
                      <a:pPr algn="ctr"/>
                      <a:r>
                        <a:rPr lang="en-US" sz="1400" dirty="0">
                          <a:latin typeface="Lucida Sans" panose="020B0602030504020204" pitchFamily="34" charset="0"/>
                        </a:rPr>
                        <a:t>21,287</a:t>
                      </a:r>
                    </a:p>
                  </a:txBody>
                  <a:tcPr anchor="ctr"/>
                </a:tc>
                <a:extLst>
                  <a:ext uri="{0D108BD9-81ED-4DB2-BD59-A6C34878D82A}">
                    <a16:rowId xmlns:a16="http://schemas.microsoft.com/office/drawing/2014/main" val="193019178"/>
                  </a:ext>
                </a:extLst>
              </a:tr>
            </a:tbl>
          </a:graphicData>
        </a:graphic>
      </p:graphicFrame>
      <p:sp>
        <p:nvSpPr>
          <p:cNvPr id="2" name="Slide Number Placeholder 4">
            <a:extLst>
              <a:ext uri="{FF2B5EF4-FFF2-40B4-BE49-F238E27FC236}">
                <a16:creationId xmlns:a16="http://schemas.microsoft.com/office/drawing/2014/main" id="{B87CCB61-7AB8-6B4A-4EE5-2009A98787C2}"/>
              </a:ext>
            </a:extLst>
          </p:cNvPr>
          <p:cNvSpPr>
            <a:spLocks noGrp="1"/>
          </p:cNvSpPr>
          <p:nvPr>
            <p:ph type="sldNum" sz="quarter" idx="12"/>
          </p:nvPr>
        </p:nvSpPr>
        <p:spPr>
          <a:xfrm>
            <a:off x="8874125" y="0"/>
            <a:ext cx="228600" cy="228600"/>
          </a:xfrm>
        </p:spPr>
        <p:txBody>
          <a:bodyPr/>
          <a:lstStyle/>
          <a:p>
            <a:pPr>
              <a:defRPr/>
            </a:pPr>
            <a:fld id="{2D62163B-94EF-4556-A1AC-19E952546DA3}" type="slidenum">
              <a:rPr lang="en-US" smtClean="0"/>
              <a:pPr>
                <a:defRPr/>
              </a:pPr>
              <a:t>15</a:t>
            </a:fld>
            <a:endParaRPr lang="en-US" dirty="0"/>
          </a:p>
        </p:txBody>
      </p:sp>
      <p:pic>
        <p:nvPicPr>
          <p:cNvPr id="12" name="Picture 11">
            <a:extLst>
              <a:ext uri="{FF2B5EF4-FFF2-40B4-BE49-F238E27FC236}">
                <a16:creationId xmlns:a16="http://schemas.microsoft.com/office/drawing/2014/main" id="{4C6A4609-EFD3-3E93-C637-E36947E411CC}"/>
              </a:ext>
            </a:extLst>
          </p:cNvPr>
          <p:cNvPicPr>
            <a:picLocks noChangeAspect="1"/>
          </p:cNvPicPr>
          <p:nvPr/>
        </p:nvPicPr>
        <p:blipFill>
          <a:blip r:embed="rId10"/>
          <a:stretch>
            <a:fillRect/>
          </a:stretch>
        </p:blipFill>
        <p:spPr>
          <a:xfrm>
            <a:off x="4205806" y="1644761"/>
            <a:ext cx="535005" cy="914400"/>
          </a:xfrm>
          <a:prstGeom prst="rect">
            <a:avLst/>
          </a:prstGeom>
        </p:spPr>
      </p:pic>
      <p:pic>
        <p:nvPicPr>
          <p:cNvPr id="17" name="Picture 16">
            <a:extLst>
              <a:ext uri="{FF2B5EF4-FFF2-40B4-BE49-F238E27FC236}">
                <a16:creationId xmlns:a16="http://schemas.microsoft.com/office/drawing/2014/main" id="{79985824-5D22-E659-E6CB-851AACA55B1E}"/>
              </a:ext>
            </a:extLst>
          </p:cNvPr>
          <p:cNvPicPr>
            <a:picLocks noChangeAspect="1"/>
          </p:cNvPicPr>
          <p:nvPr/>
        </p:nvPicPr>
        <p:blipFill>
          <a:blip r:embed="rId11"/>
          <a:stretch>
            <a:fillRect/>
          </a:stretch>
        </p:blipFill>
        <p:spPr>
          <a:xfrm>
            <a:off x="7411045" y="1638547"/>
            <a:ext cx="1126313" cy="914400"/>
          </a:xfrm>
          <a:prstGeom prst="rect">
            <a:avLst/>
          </a:prstGeom>
        </p:spPr>
      </p:pic>
      <p:pic>
        <p:nvPicPr>
          <p:cNvPr id="19" name="Picture 18">
            <a:extLst>
              <a:ext uri="{FF2B5EF4-FFF2-40B4-BE49-F238E27FC236}">
                <a16:creationId xmlns:a16="http://schemas.microsoft.com/office/drawing/2014/main" id="{36250D78-9BB9-2563-0B08-6DDF9950F88F}"/>
              </a:ext>
            </a:extLst>
          </p:cNvPr>
          <p:cNvPicPr>
            <a:picLocks noChangeAspect="1"/>
          </p:cNvPicPr>
          <p:nvPr/>
        </p:nvPicPr>
        <p:blipFill>
          <a:blip r:embed="rId12"/>
          <a:stretch>
            <a:fillRect/>
          </a:stretch>
        </p:blipFill>
        <p:spPr>
          <a:xfrm>
            <a:off x="2207571" y="1592827"/>
            <a:ext cx="1257300" cy="1005840"/>
          </a:xfrm>
          <a:prstGeom prst="rect">
            <a:avLst/>
          </a:prstGeom>
        </p:spPr>
      </p:pic>
      <p:pic>
        <p:nvPicPr>
          <p:cNvPr id="22" name="Picture 21">
            <a:extLst>
              <a:ext uri="{FF2B5EF4-FFF2-40B4-BE49-F238E27FC236}">
                <a16:creationId xmlns:a16="http://schemas.microsoft.com/office/drawing/2014/main" id="{4AEB7EA1-70B7-C744-0304-606AEB9E0E50}"/>
              </a:ext>
            </a:extLst>
          </p:cNvPr>
          <p:cNvPicPr>
            <a:picLocks noChangeAspect="1"/>
          </p:cNvPicPr>
          <p:nvPr/>
        </p:nvPicPr>
        <p:blipFill>
          <a:blip r:embed="rId13"/>
          <a:stretch>
            <a:fillRect/>
          </a:stretch>
        </p:blipFill>
        <p:spPr>
          <a:xfrm>
            <a:off x="5652021" y="1638547"/>
            <a:ext cx="1143000" cy="914400"/>
          </a:xfrm>
          <a:prstGeom prst="rect">
            <a:avLst/>
          </a:prstGeom>
        </p:spPr>
      </p:pic>
    </p:spTree>
    <p:extLst>
      <p:ext uri="{BB962C8B-B14F-4D97-AF65-F5344CB8AC3E}">
        <p14:creationId xmlns:p14="http://schemas.microsoft.com/office/powerpoint/2010/main" val="42587480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70C0C0-FEEB-768F-85D0-546226F3425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B27B486-A2C9-FA17-250C-B4E748D1B538}"/>
              </a:ext>
            </a:extLst>
          </p:cNvPr>
          <p:cNvSpPr>
            <a:spLocks noGrp="1"/>
          </p:cNvSpPr>
          <p:nvPr>
            <p:ph type="sldNum" sz="quarter" idx="4294967295"/>
          </p:nvPr>
        </p:nvSpPr>
        <p:spPr>
          <a:xfrm>
            <a:off x="8873360" y="0"/>
            <a:ext cx="228600" cy="228600"/>
          </a:xfrm>
          <a:prstGeom prst="rect">
            <a:avLst/>
          </a:prstGeom>
        </p:spPr>
        <p:txBody>
          <a:bodyPr/>
          <a:lstStyle/>
          <a:p>
            <a:fld id="{2FACB227-0D6D-4586-BCF5-1BC63ADEA41D}" type="slidenum">
              <a:rPr lang="en-US" smtClean="0"/>
              <a:pPr/>
              <a:t>16</a:t>
            </a:fld>
            <a:endParaRPr lang="en-US" dirty="0"/>
          </a:p>
        </p:txBody>
      </p:sp>
      <p:sp>
        <p:nvSpPr>
          <p:cNvPr id="4" name="Text Placeholder 3">
            <a:extLst>
              <a:ext uri="{FF2B5EF4-FFF2-40B4-BE49-F238E27FC236}">
                <a16:creationId xmlns:a16="http://schemas.microsoft.com/office/drawing/2014/main" id="{5F92AC43-8222-89F5-ED6A-A2F7D6B18E17}"/>
              </a:ext>
            </a:extLst>
          </p:cNvPr>
          <p:cNvSpPr>
            <a:spLocks noGrp="1"/>
          </p:cNvSpPr>
          <p:nvPr>
            <p:ph type="body" sz="quarter" idx="10"/>
          </p:nvPr>
        </p:nvSpPr>
        <p:spPr/>
        <p:txBody>
          <a:bodyPr/>
          <a:lstStyle/>
          <a:p>
            <a:pPr lvl="0"/>
            <a:r>
              <a:rPr lang="en-US" dirty="0">
                <a:solidFill>
                  <a:schemeClr val="accent1"/>
                </a:solidFill>
              </a:rPr>
              <a:t>Concluding remarks</a:t>
            </a:r>
          </a:p>
        </p:txBody>
      </p:sp>
      <p:sp>
        <p:nvSpPr>
          <p:cNvPr id="5" name="Title 4">
            <a:extLst>
              <a:ext uri="{FF2B5EF4-FFF2-40B4-BE49-F238E27FC236}">
                <a16:creationId xmlns:a16="http://schemas.microsoft.com/office/drawing/2014/main" id="{5CC47159-E8D5-2BEF-724F-CB54CB1D2882}"/>
              </a:ext>
            </a:extLst>
          </p:cNvPr>
          <p:cNvSpPr>
            <a:spLocks noGrp="1"/>
          </p:cNvSpPr>
          <p:nvPr>
            <p:ph type="title"/>
          </p:nvPr>
        </p:nvSpPr>
        <p:spPr>
          <a:xfrm>
            <a:off x="777240" y="224118"/>
            <a:ext cx="8366760" cy="914400"/>
          </a:xfrm>
        </p:spPr>
        <p:txBody>
          <a:bodyPr>
            <a:noAutofit/>
          </a:bodyPr>
          <a:lstStyle/>
          <a:p>
            <a:r>
              <a:rPr lang="en-US" sz="1800" dirty="0"/>
              <a:t>Electricity sector can be like a custom-built home – the more thought we can put into the planning and design, the more value and enjoyment we will receive from the final product</a:t>
            </a:r>
          </a:p>
        </p:txBody>
      </p:sp>
      <p:sp>
        <p:nvSpPr>
          <p:cNvPr id="7" name="Text Placeholder 1">
            <a:extLst>
              <a:ext uri="{FF2B5EF4-FFF2-40B4-BE49-F238E27FC236}">
                <a16:creationId xmlns:a16="http://schemas.microsoft.com/office/drawing/2014/main" id="{DBFDE0E9-F3F3-3565-D2B1-5EE5C38DB71D}"/>
              </a:ext>
            </a:extLst>
          </p:cNvPr>
          <p:cNvSpPr txBox="1">
            <a:spLocks/>
          </p:cNvSpPr>
          <p:nvPr/>
        </p:nvSpPr>
        <p:spPr>
          <a:xfrm>
            <a:off x="114162" y="5823493"/>
            <a:ext cx="8915675" cy="916354"/>
          </a:xfrm>
          <a:prstGeom prst="rect">
            <a:avLst/>
          </a:prstGeom>
          <a:solidFill>
            <a:schemeClr val="tx2"/>
          </a:solidFill>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spcBef>
                <a:spcPts val="600"/>
              </a:spcBef>
              <a:buNone/>
            </a:pPr>
            <a:endParaRPr lang="en-US" altLang="zh-CN" sz="800" dirty="0">
              <a:solidFill>
                <a:schemeClr val="bg1"/>
              </a:solidFill>
            </a:endParaRPr>
          </a:p>
          <a:p>
            <a:pPr marL="0" lvl="0" indent="0" algn="ctr">
              <a:spcBef>
                <a:spcPts val="600"/>
              </a:spcBef>
              <a:buNone/>
            </a:pPr>
            <a:r>
              <a:rPr lang="en-US" altLang="zh-CN" sz="1600" dirty="0">
                <a:solidFill>
                  <a:schemeClr val="bg1"/>
                </a:solidFill>
              </a:rPr>
              <a:t>Designing electricity markets and commercial arrangements, and planning for infrastructure and institutions capable of supporting the economy we want</a:t>
            </a:r>
          </a:p>
        </p:txBody>
      </p:sp>
      <p:pic>
        <p:nvPicPr>
          <p:cNvPr id="10" name="Picture 9">
            <a:extLst>
              <a:ext uri="{FF2B5EF4-FFF2-40B4-BE49-F238E27FC236}">
                <a16:creationId xmlns:a16="http://schemas.microsoft.com/office/drawing/2014/main" id="{079B1EC8-1C0B-9258-A0D8-5779C6204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2195" y="1345639"/>
            <a:ext cx="6828984" cy="4271344"/>
          </a:xfrm>
          <a:prstGeom prst="rect">
            <a:avLst/>
          </a:prstGeom>
        </p:spPr>
      </p:pic>
      <p:sp>
        <p:nvSpPr>
          <p:cNvPr id="17" name="Text Placeholder 1">
            <a:extLst>
              <a:ext uri="{FF2B5EF4-FFF2-40B4-BE49-F238E27FC236}">
                <a16:creationId xmlns:a16="http://schemas.microsoft.com/office/drawing/2014/main" id="{BB82EC96-4E8E-66FE-EEA8-0A32907EF8EB}"/>
              </a:ext>
            </a:extLst>
          </p:cNvPr>
          <p:cNvSpPr txBox="1">
            <a:spLocks/>
          </p:cNvSpPr>
          <p:nvPr/>
        </p:nvSpPr>
        <p:spPr>
          <a:xfrm>
            <a:off x="187347" y="2709681"/>
            <a:ext cx="2461721" cy="1398235"/>
          </a:xfrm>
          <a:prstGeom prst="roundRect">
            <a:avLst/>
          </a:prstGeom>
          <a:solidFill>
            <a:srgbClr val="FDF7EC"/>
          </a:solidFill>
          <a:ln>
            <a:solidFill>
              <a:srgbClr val="052A70"/>
            </a:solidFill>
          </a:ln>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buNone/>
            </a:pPr>
            <a:r>
              <a:rPr lang="en-US" altLang="zh-CN" sz="1300" dirty="0">
                <a:solidFill>
                  <a:srgbClr val="052A70"/>
                </a:solidFill>
              </a:rPr>
              <a:t>Grid connection matters (and its Two Way)</a:t>
            </a:r>
          </a:p>
          <a:p>
            <a:pPr marL="0" lvl="0" indent="0" algn="ctr">
              <a:buNone/>
            </a:pPr>
            <a:r>
              <a:rPr lang="en-US" altLang="zh-CN" sz="1200" b="0" i="1" dirty="0">
                <a:solidFill>
                  <a:srgbClr val="052A70"/>
                </a:solidFill>
              </a:rPr>
              <a:t>customers are price            elastic; market rules should reflect demand side value</a:t>
            </a:r>
            <a:endParaRPr lang="en-US" altLang="zh-CN" sz="1200" dirty="0">
              <a:solidFill>
                <a:srgbClr val="052A70"/>
              </a:solidFill>
            </a:endParaRPr>
          </a:p>
        </p:txBody>
      </p:sp>
      <p:sp>
        <p:nvSpPr>
          <p:cNvPr id="19" name="Text Placeholder 1">
            <a:extLst>
              <a:ext uri="{FF2B5EF4-FFF2-40B4-BE49-F238E27FC236}">
                <a16:creationId xmlns:a16="http://schemas.microsoft.com/office/drawing/2014/main" id="{99920DF3-6403-D514-F087-A6E91634D46C}"/>
              </a:ext>
            </a:extLst>
          </p:cNvPr>
          <p:cNvSpPr txBox="1">
            <a:spLocks/>
          </p:cNvSpPr>
          <p:nvPr/>
        </p:nvSpPr>
        <p:spPr>
          <a:xfrm>
            <a:off x="187347" y="4184563"/>
            <a:ext cx="2461721" cy="1327798"/>
          </a:xfrm>
          <a:prstGeom prst="roundRect">
            <a:avLst/>
          </a:prstGeom>
          <a:solidFill>
            <a:srgbClr val="FDF7EC"/>
          </a:solidFill>
          <a:ln>
            <a:solidFill>
              <a:srgbClr val="052A70"/>
            </a:solidFill>
          </a:ln>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buNone/>
            </a:pPr>
            <a:r>
              <a:rPr lang="en-US" altLang="zh-CN" sz="1300" dirty="0">
                <a:solidFill>
                  <a:srgbClr val="052A70"/>
                </a:solidFill>
              </a:rPr>
              <a:t>Reliability is the foundation</a:t>
            </a:r>
          </a:p>
          <a:p>
            <a:pPr marL="0" lvl="0" indent="0" algn="ctr">
              <a:buNone/>
            </a:pPr>
            <a:r>
              <a:rPr lang="en-US" altLang="zh-CN" sz="1200" b="0" i="1" dirty="0">
                <a:solidFill>
                  <a:srgbClr val="052A70"/>
                </a:solidFill>
              </a:rPr>
              <a:t>reliable electricity is a basic requirement to a well-functioning economy</a:t>
            </a:r>
          </a:p>
        </p:txBody>
      </p:sp>
      <p:sp>
        <p:nvSpPr>
          <p:cNvPr id="21" name="Text Placeholder 1">
            <a:extLst>
              <a:ext uri="{FF2B5EF4-FFF2-40B4-BE49-F238E27FC236}">
                <a16:creationId xmlns:a16="http://schemas.microsoft.com/office/drawing/2014/main" id="{36ECE9D1-4A35-7690-9F6A-198CFD1C1AE1}"/>
              </a:ext>
            </a:extLst>
          </p:cNvPr>
          <p:cNvSpPr txBox="1">
            <a:spLocks/>
          </p:cNvSpPr>
          <p:nvPr/>
        </p:nvSpPr>
        <p:spPr>
          <a:xfrm>
            <a:off x="6411639" y="4531054"/>
            <a:ext cx="2461721" cy="1132398"/>
          </a:xfrm>
          <a:prstGeom prst="roundRect">
            <a:avLst/>
          </a:prstGeom>
          <a:solidFill>
            <a:srgbClr val="FDF7EC"/>
          </a:solidFill>
          <a:ln>
            <a:solidFill>
              <a:srgbClr val="052A70"/>
            </a:solidFill>
          </a:ln>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buNone/>
            </a:pPr>
            <a:r>
              <a:rPr lang="en-US" altLang="zh-CN" sz="1300" dirty="0">
                <a:solidFill>
                  <a:srgbClr val="052A70"/>
                </a:solidFill>
              </a:rPr>
              <a:t>Ensure integrity of overall structure</a:t>
            </a:r>
          </a:p>
          <a:p>
            <a:pPr marL="0" lvl="0" indent="0" algn="ctr">
              <a:buNone/>
            </a:pPr>
            <a:r>
              <a:rPr lang="en-US" altLang="zh-CN" sz="1200" b="0" i="1" dirty="0">
                <a:solidFill>
                  <a:srgbClr val="052A70"/>
                </a:solidFill>
              </a:rPr>
              <a:t>Markets need to reward flexibility and reliability</a:t>
            </a:r>
          </a:p>
        </p:txBody>
      </p:sp>
      <p:sp>
        <p:nvSpPr>
          <p:cNvPr id="26" name="Text Placeholder 1">
            <a:extLst>
              <a:ext uri="{FF2B5EF4-FFF2-40B4-BE49-F238E27FC236}">
                <a16:creationId xmlns:a16="http://schemas.microsoft.com/office/drawing/2014/main" id="{DC3DC57F-0382-FD6E-18C7-198A870C121D}"/>
              </a:ext>
            </a:extLst>
          </p:cNvPr>
          <p:cNvSpPr txBox="1">
            <a:spLocks/>
          </p:cNvSpPr>
          <p:nvPr/>
        </p:nvSpPr>
        <p:spPr>
          <a:xfrm>
            <a:off x="6441896" y="1435346"/>
            <a:ext cx="2461721" cy="1496517"/>
          </a:xfrm>
          <a:prstGeom prst="roundRect">
            <a:avLst/>
          </a:prstGeom>
          <a:solidFill>
            <a:srgbClr val="FDF7EC"/>
          </a:solidFill>
          <a:ln>
            <a:solidFill>
              <a:srgbClr val="052A70"/>
            </a:solidFill>
          </a:ln>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buNone/>
            </a:pPr>
            <a:r>
              <a:rPr lang="en-US" altLang="zh-CN" sz="1300" dirty="0">
                <a:solidFill>
                  <a:srgbClr val="052A70"/>
                </a:solidFill>
              </a:rPr>
              <a:t>Protect those under the same “roof” (Inclusive)</a:t>
            </a:r>
          </a:p>
          <a:p>
            <a:pPr marL="0" lvl="0" indent="0" algn="ctr">
              <a:buNone/>
            </a:pPr>
            <a:r>
              <a:rPr lang="en-US" altLang="zh-CN" sz="1200" b="0" i="1" dirty="0">
                <a:solidFill>
                  <a:srgbClr val="052A70"/>
                </a:solidFill>
              </a:rPr>
              <a:t>a more reliable and affordable electric        power system should benefit everyone</a:t>
            </a:r>
          </a:p>
        </p:txBody>
      </p:sp>
      <p:sp>
        <p:nvSpPr>
          <p:cNvPr id="28" name="Text Placeholder 1">
            <a:extLst>
              <a:ext uri="{FF2B5EF4-FFF2-40B4-BE49-F238E27FC236}">
                <a16:creationId xmlns:a16="http://schemas.microsoft.com/office/drawing/2014/main" id="{05F10ABE-22BB-A77B-865D-FBCF27353EB5}"/>
              </a:ext>
            </a:extLst>
          </p:cNvPr>
          <p:cNvSpPr txBox="1">
            <a:spLocks/>
          </p:cNvSpPr>
          <p:nvPr/>
        </p:nvSpPr>
        <p:spPr>
          <a:xfrm>
            <a:off x="209757" y="1590888"/>
            <a:ext cx="2457836" cy="1036337"/>
          </a:xfrm>
          <a:prstGeom prst="roundRect">
            <a:avLst/>
          </a:prstGeom>
          <a:solidFill>
            <a:srgbClr val="FDF7EC"/>
          </a:solidFill>
          <a:ln>
            <a:solidFill>
              <a:srgbClr val="052A70"/>
            </a:solidFill>
          </a:ln>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buNone/>
            </a:pPr>
            <a:r>
              <a:rPr lang="en-US" altLang="zh-CN" sz="1300" dirty="0">
                <a:solidFill>
                  <a:srgbClr val="052A70"/>
                </a:solidFill>
              </a:rPr>
              <a:t>Design for the Customer</a:t>
            </a:r>
          </a:p>
          <a:p>
            <a:pPr marL="0" lvl="0" indent="0" algn="ctr">
              <a:buNone/>
            </a:pPr>
            <a:r>
              <a:rPr lang="en-US" altLang="zh-CN" sz="1200" b="0" i="1" dirty="0">
                <a:solidFill>
                  <a:srgbClr val="052A70"/>
                </a:solidFill>
              </a:rPr>
              <a:t>market design reforms                     should start with needs               of customers</a:t>
            </a:r>
          </a:p>
        </p:txBody>
      </p:sp>
      <p:sp>
        <p:nvSpPr>
          <p:cNvPr id="32" name="Text Placeholder 1">
            <a:extLst>
              <a:ext uri="{FF2B5EF4-FFF2-40B4-BE49-F238E27FC236}">
                <a16:creationId xmlns:a16="http://schemas.microsoft.com/office/drawing/2014/main" id="{4B7348DC-8B3C-8489-3D19-6CB783DD48FC}"/>
              </a:ext>
            </a:extLst>
          </p:cNvPr>
          <p:cNvSpPr txBox="1">
            <a:spLocks/>
          </p:cNvSpPr>
          <p:nvPr/>
        </p:nvSpPr>
        <p:spPr>
          <a:xfrm>
            <a:off x="6440132" y="2993452"/>
            <a:ext cx="2461721" cy="1476012"/>
          </a:xfrm>
          <a:prstGeom prst="roundRect">
            <a:avLst/>
          </a:prstGeom>
          <a:solidFill>
            <a:srgbClr val="FDF7EC"/>
          </a:solidFill>
          <a:ln>
            <a:solidFill>
              <a:srgbClr val="052A70"/>
            </a:solidFill>
          </a:ln>
        </p:spPr>
        <p:txBody>
          <a:bodyPr/>
          <a:lstStyle>
            <a:defPPr>
              <a:defRPr lang="en-US"/>
            </a:defPPr>
            <a:lvl1pPr marL="0" lvl="0" indent="0" algn="ctr" eaLnBrk="0" hangingPunct="0">
              <a:lnSpc>
                <a:spcPct val="100000"/>
              </a:lnSpc>
              <a:spcBef>
                <a:spcPts val="1200"/>
              </a:spcBef>
              <a:buSzPct val="85000"/>
              <a:buFont typeface="Book Antiqua" pitchFamily="18" charset="0"/>
              <a:buNone/>
              <a:defRPr sz="1300" b="1">
                <a:solidFill>
                  <a:srgbClr val="052A70"/>
                </a:solidFill>
                <a:latin typeface="Lucida Sans" pitchFamily="34" charset="0"/>
                <a:cs typeface="Lucida Sans" pitchFamily="34" charset="0"/>
              </a:defRPr>
            </a:lvl1pPr>
            <a:lvl2pPr indent="-228600" eaLnBrk="0" hangingPunct="0">
              <a:lnSpc>
                <a:spcPct val="100000"/>
              </a:lnSpc>
              <a:spcBef>
                <a:spcPts val="600"/>
              </a:spcBef>
              <a:buFont typeface="Wingdings" pitchFamily="2" charset="2"/>
              <a:buChar char="§"/>
              <a:defRPr sz="1200">
                <a:solidFill>
                  <a:schemeClr val="tx2"/>
                </a:solidFill>
                <a:latin typeface="Lucida Sans" pitchFamily="34" charset="0"/>
                <a:cs typeface="Lucida Sans" pitchFamily="34" charset="0"/>
              </a:defRPr>
            </a:lvl2pPr>
            <a:lvl3pPr marL="685800" indent="-228600" eaLnBrk="0" hangingPunct="0">
              <a:lnSpc>
                <a:spcPct val="100000"/>
              </a:lnSpc>
              <a:spcBef>
                <a:spcPts val="600"/>
              </a:spcBef>
              <a:buFont typeface="Book Antiqua" pitchFamily="18" charset="0"/>
              <a:buChar char="─"/>
              <a:defRPr sz="1100">
                <a:solidFill>
                  <a:schemeClr val="tx2"/>
                </a:solidFill>
                <a:latin typeface="Lucida Sans" pitchFamily="34" charset="0"/>
                <a:cs typeface="Lucida Sans" pitchFamily="34" charset="0"/>
              </a:defRPr>
            </a:lvl3pPr>
            <a:lvl4pPr marL="914400" indent="-228600" eaLnBrk="0" hangingPunct="0">
              <a:lnSpc>
                <a:spcPct val="100000"/>
              </a:lnSpc>
              <a:spcBef>
                <a:spcPts val="600"/>
              </a:spcBef>
              <a:buFont typeface="Arial" pitchFamily="34" charset="0"/>
              <a:buChar char="•"/>
              <a:defRPr sz="1000">
                <a:solidFill>
                  <a:schemeClr val="tx2"/>
                </a:solidFill>
                <a:latin typeface="Lucida Sans" pitchFamily="34" charset="0"/>
                <a:cs typeface="Lucida Sans" pitchFamily="34" charset="0"/>
              </a:defRPr>
            </a:lvl4pPr>
            <a:lvl5pPr marL="2057400" indent="-228600" eaLnBrk="0" hangingPunct="0">
              <a:spcBef>
                <a:spcPts val="600"/>
              </a:spcBef>
              <a:buFont typeface="Arial" charset="0"/>
              <a:buChar char="»"/>
              <a:defRPr sz="1200">
                <a:latin typeface="+mn-lt"/>
              </a:defRPr>
            </a:lvl5pPr>
            <a:lvl6pPr marL="2514600" indent="-228600">
              <a:spcBef>
                <a:spcPct val="20000"/>
              </a:spcBef>
              <a:buFont typeface="Arial" pitchFamily="34" charset="0"/>
              <a:buChar char="•"/>
              <a:defRPr sz="2000">
                <a:latin typeface="+mn-lt"/>
              </a:defRPr>
            </a:lvl6pPr>
            <a:lvl7pPr marL="2971800" indent="-228600">
              <a:spcBef>
                <a:spcPct val="20000"/>
              </a:spcBef>
              <a:buFont typeface="Arial" pitchFamily="34" charset="0"/>
              <a:buChar char="•"/>
              <a:defRPr sz="2000">
                <a:latin typeface="+mn-lt"/>
              </a:defRPr>
            </a:lvl7pPr>
            <a:lvl8pPr marL="3429000" indent="-228600">
              <a:spcBef>
                <a:spcPct val="20000"/>
              </a:spcBef>
              <a:buFont typeface="Arial" pitchFamily="34" charset="0"/>
              <a:buChar char="•"/>
              <a:defRPr sz="2000">
                <a:latin typeface="+mn-lt"/>
              </a:defRPr>
            </a:lvl8pPr>
            <a:lvl9pPr marL="3886200" indent="-228600">
              <a:spcBef>
                <a:spcPct val="20000"/>
              </a:spcBef>
              <a:buFont typeface="Arial" pitchFamily="34" charset="0"/>
              <a:buChar char="•"/>
              <a:defRPr sz="2000">
                <a:latin typeface="+mn-lt"/>
              </a:defRPr>
            </a:lvl9pPr>
          </a:lstStyle>
          <a:p>
            <a:r>
              <a:rPr lang="en-US" altLang="zh-CN" dirty="0"/>
              <a:t>Avoid patches; fix problems</a:t>
            </a:r>
          </a:p>
          <a:p>
            <a:r>
              <a:rPr lang="en-US" altLang="zh-CN" sz="1200" b="0" i="1" dirty="0"/>
              <a:t>market rules should be credible, socially sustainable to be able to withstand political pressure</a:t>
            </a:r>
          </a:p>
        </p:txBody>
      </p:sp>
      <p:pic>
        <p:nvPicPr>
          <p:cNvPr id="8" name="Graphic 7" descr="Badge 1 with solid fill">
            <a:extLst>
              <a:ext uri="{FF2B5EF4-FFF2-40B4-BE49-F238E27FC236}">
                <a16:creationId xmlns:a16="http://schemas.microsoft.com/office/drawing/2014/main" id="{8A8F0710-3847-3004-49B6-D4F1AC845EC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064" y="4296140"/>
            <a:ext cx="637710" cy="637710"/>
          </a:xfrm>
          <a:prstGeom prst="rect">
            <a:avLst/>
          </a:prstGeom>
        </p:spPr>
      </p:pic>
      <p:pic>
        <p:nvPicPr>
          <p:cNvPr id="11" name="Graphic 10" descr="Badge with solid fill">
            <a:extLst>
              <a:ext uri="{FF2B5EF4-FFF2-40B4-BE49-F238E27FC236}">
                <a16:creationId xmlns:a16="http://schemas.microsoft.com/office/drawing/2014/main" id="{931BA976-B636-CCF9-4116-75E620329DB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064" y="2973305"/>
            <a:ext cx="637710" cy="637710"/>
          </a:xfrm>
          <a:prstGeom prst="rect">
            <a:avLst/>
          </a:prstGeom>
        </p:spPr>
      </p:pic>
      <p:pic>
        <p:nvPicPr>
          <p:cNvPr id="13" name="Graphic 12" descr="Badge 3 with solid fill">
            <a:extLst>
              <a:ext uri="{FF2B5EF4-FFF2-40B4-BE49-F238E27FC236}">
                <a16:creationId xmlns:a16="http://schemas.microsoft.com/office/drawing/2014/main" id="{1FEF788C-1523-CCAC-2838-6545C1C2363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064" y="1819741"/>
            <a:ext cx="637710" cy="637710"/>
          </a:xfrm>
          <a:prstGeom prst="rect">
            <a:avLst/>
          </a:prstGeom>
        </p:spPr>
      </p:pic>
      <p:pic>
        <p:nvPicPr>
          <p:cNvPr id="15" name="Graphic 14" descr="Badge 4 with solid fill">
            <a:extLst>
              <a:ext uri="{FF2B5EF4-FFF2-40B4-BE49-F238E27FC236}">
                <a16:creationId xmlns:a16="http://schemas.microsoft.com/office/drawing/2014/main" id="{146FB7EC-8F46-2638-08E5-B9E53E7A5D8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485195" y="4501961"/>
            <a:ext cx="637710" cy="637710"/>
          </a:xfrm>
          <a:prstGeom prst="rect">
            <a:avLst/>
          </a:prstGeom>
        </p:spPr>
      </p:pic>
      <p:pic>
        <p:nvPicPr>
          <p:cNvPr id="18" name="Graphic 17" descr="Badge 5 with solid fill">
            <a:extLst>
              <a:ext uri="{FF2B5EF4-FFF2-40B4-BE49-F238E27FC236}">
                <a16:creationId xmlns:a16="http://schemas.microsoft.com/office/drawing/2014/main" id="{A6DCF773-22F8-0904-43D5-A934FDFD867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485195" y="2978331"/>
            <a:ext cx="637710" cy="637710"/>
          </a:xfrm>
          <a:prstGeom prst="rect">
            <a:avLst/>
          </a:prstGeom>
        </p:spPr>
      </p:pic>
      <p:pic>
        <p:nvPicPr>
          <p:cNvPr id="22" name="Graphic 21" descr="Badge 6 with solid fill">
            <a:extLst>
              <a:ext uri="{FF2B5EF4-FFF2-40B4-BE49-F238E27FC236}">
                <a16:creationId xmlns:a16="http://schemas.microsoft.com/office/drawing/2014/main" id="{E916B68E-A3C0-E693-3766-8162DBDF64A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485195" y="1850333"/>
            <a:ext cx="637710" cy="637710"/>
          </a:xfrm>
          <a:prstGeom prst="rect">
            <a:avLst/>
          </a:prstGeom>
        </p:spPr>
      </p:pic>
    </p:spTree>
    <p:extLst>
      <p:ext uri="{BB962C8B-B14F-4D97-AF65-F5344CB8AC3E}">
        <p14:creationId xmlns:p14="http://schemas.microsoft.com/office/powerpoint/2010/main" val="42636041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17E41F-8A0C-7D78-D3AF-FE2A16A35B52}"/>
            </a:ext>
          </a:extLst>
        </p:cNvPr>
        <p:cNvGrpSpPr/>
        <p:nvPr/>
      </p:nvGrpSpPr>
      <p:grpSpPr>
        <a:xfrm>
          <a:off x="0" y="0"/>
          <a:ext cx="0" cy="0"/>
          <a:chOff x="0" y="0"/>
          <a:chExt cx="0" cy="0"/>
        </a:xfrm>
      </p:grpSpPr>
      <p:sp>
        <p:nvSpPr>
          <p:cNvPr id="96" name="Rectangle 95">
            <a:extLst>
              <a:ext uri="{FF2B5EF4-FFF2-40B4-BE49-F238E27FC236}">
                <a16:creationId xmlns:a16="http://schemas.microsoft.com/office/drawing/2014/main" id="{C6FD8CF6-DCF7-93F7-B601-B0274EFD67E8}"/>
              </a:ext>
            </a:extLst>
          </p:cNvPr>
          <p:cNvSpPr/>
          <p:nvPr/>
        </p:nvSpPr>
        <p:spPr>
          <a:xfrm>
            <a:off x="-10275" y="1178104"/>
            <a:ext cx="4625788" cy="5540188"/>
          </a:xfrm>
          <a:prstGeom prst="rect">
            <a:avLst/>
          </a:prstGeom>
          <a:gradFill flip="none" rotWithShape="1">
            <a:gsLst>
              <a:gs pos="0">
                <a:schemeClr val="bg2">
                  <a:lumMod val="90000"/>
                </a:schemeClr>
              </a:gs>
              <a:gs pos="100000">
                <a:schemeClr val="bg1"/>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a:extLst>
              <a:ext uri="{FF2B5EF4-FFF2-40B4-BE49-F238E27FC236}">
                <a16:creationId xmlns:a16="http://schemas.microsoft.com/office/drawing/2014/main" id="{C30A449E-B507-86D7-E423-96FC20E0FF4C}"/>
              </a:ext>
            </a:extLst>
          </p:cNvPr>
          <p:cNvSpPr>
            <a:spLocks noGrp="1"/>
          </p:cNvSpPr>
          <p:nvPr>
            <p:ph type="body" sz="quarter" idx="10"/>
          </p:nvPr>
        </p:nvSpPr>
        <p:spPr/>
        <p:txBody>
          <a:bodyPr/>
          <a:lstStyle/>
          <a:p>
            <a:r>
              <a:rPr lang="en-US" dirty="0">
                <a:solidFill>
                  <a:schemeClr val="accent1"/>
                </a:solidFill>
              </a:rPr>
              <a:t>Introduction</a:t>
            </a:r>
          </a:p>
        </p:txBody>
      </p:sp>
      <p:sp>
        <p:nvSpPr>
          <p:cNvPr id="4" name="Title 3">
            <a:extLst>
              <a:ext uri="{FF2B5EF4-FFF2-40B4-BE49-F238E27FC236}">
                <a16:creationId xmlns:a16="http://schemas.microsoft.com/office/drawing/2014/main" id="{21F2614C-6C42-49F9-2EFF-17E85467C664}"/>
              </a:ext>
            </a:extLst>
          </p:cNvPr>
          <p:cNvSpPr>
            <a:spLocks noGrp="1"/>
          </p:cNvSpPr>
          <p:nvPr>
            <p:ph type="title"/>
          </p:nvPr>
        </p:nvSpPr>
        <p:spPr/>
        <p:txBody>
          <a:bodyPr>
            <a:noAutofit/>
          </a:bodyPr>
          <a:lstStyle/>
          <a:p>
            <a:r>
              <a:rPr lang="en-US" sz="1800" dirty="0"/>
              <a:t>Reliable and affordable electric service is a necessary ingredient to securing sustainable economic growth</a:t>
            </a:r>
          </a:p>
        </p:txBody>
      </p:sp>
      <p:sp>
        <p:nvSpPr>
          <p:cNvPr id="5" name="Slide Number Placeholder 4">
            <a:extLst>
              <a:ext uri="{FF2B5EF4-FFF2-40B4-BE49-F238E27FC236}">
                <a16:creationId xmlns:a16="http://schemas.microsoft.com/office/drawing/2014/main" id="{CB5C4564-F8B5-B4BD-B3E1-60F41398234F}"/>
              </a:ext>
            </a:extLst>
          </p:cNvPr>
          <p:cNvSpPr>
            <a:spLocks noGrp="1"/>
          </p:cNvSpPr>
          <p:nvPr>
            <p:ph type="sldNum" sz="quarter" idx="12"/>
          </p:nvPr>
        </p:nvSpPr>
        <p:spPr/>
        <p:txBody>
          <a:bodyPr/>
          <a:lstStyle/>
          <a:p>
            <a:pPr>
              <a:defRPr/>
            </a:pPr>
            <a:fld id="{2D62163B-94EF-4556-A1AC-19E952546DA3}" type="slidenum">
              <a:rPr lang="en-US" smtClean="0"/>
              <a:pPr>
                <a:defRPr/>
              </a:pPr>
              <a:t>2</a:t>
            </a:fld>
            <a:endParaRPr lang="en-US" dirty="0"/>
          </a:p>
        </p:txBody>
      </p:sp>
      <p:sp>
        <p:nvSpPr>
          <p:cNvPr id="19" name="Text Placeholder 1">
            <a:extLst>
              <a:ext uri="{FF2B5EF4-FFF2-40B4-BE49-F238E27FC236}">
                <a16:creationId xmlns:a16="http://schemas.microsoft.com/office/drawing/2014/main" id="{74084F9C-B00E-65A0-6AA5-0BA6D1C5766E}"/>
              </a:ext>
            </a:extLst>
          </p:cNvPr>
          <p:cNvSpPr txBox="1">
            <a:spLocks/>
          </p:cNvSpPr>
          <p:nvPr/>
        </p:nvSpPr>
        <p:spPr>
          <a:xfrm>
            <a:off x="1481417" y="1347426"/>
            <a:ext cx="7487922" cy="703730"/>
          </a:xfrm>
          <a:prstGeom prst="rect">
            <a:avLst/>
          </a:prstGeom>
          <a:solidFill>
            <a:schemeClr val="accent2">
              <a:lumMod val="20000"/>
              <a:lumOff val="80000"/>
            </a:schemeClr>
          </a:solidFill>
        </p:spPr>
        <p:txBody>
          <a:bodyPr anchor="ctr" anchorCtr="0"/>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spcBef>
                <a:spcPts val="600"/>
              </a:spcBef>
              <a:buNone/>
            </a:pPr>
            <a:r>
              <a:rPr lang="en-US" altLang="zh-CN" dirty="0"/>
              <a:t>Treat </a:t>
            </a:r>
            <a:r>
              <a:rPr lang="en-US" altLang="zh-CN" dirty="0">
                <a:solidFill>
                  <a:schemeClr val="accent1"/>
                </a:solidFill>
              </a:rPr>
              <a:t>reliability as non-negotiable</a:t>
            </a:r>
            <a:endParaRPr lang="en-US" altLang="zh-CN" dirty="0"/>
          </a:p>
          <a:p>
            <a:pPr marL="0" lvl="0" indent="0">
              <a:spcBef>
                <a:spcPts val="600"/>
              </a:spcBef>
              <a:buNone/>
            </a:pPr>
            <a:r>
              <a:rPr lang="en-US" altLang="zh-CN" b="0" i="1" dirty="0"/>
              <a:t>Reliable electricity creates the foundation for investment, productivity, and participation in modern supply chains</a:t>
            </a:r>
          </a:p>
        </p:txBody>
      </p:sp>
      <p:sp>
        <p:nvSpPr>
          <p:cNvPr id="53" name="Text Placeholder 1">
            <a:extLst>
              <a:ext uri="{FF2B5EF4-FFF2-40B4-BE49-F238E27FC236}">
                <a16:creationId xmlns:a16="http://schemas.microsoft.com/office/drawing/2014/main" id="{BFCE7150-6EA3-86EF-DDDC-66E1D9A4188B}"/>
              </a:ext>
            </a:extLst>
          </p:cNvPr>
          <p:cNvSpPr txBox="1">
            <a:spLocks/>
          </p:cNvSpPr>
          <p:nvPr/>
        </p:nvSpPr>
        <p:spPr>
          <a:xfrm>
            <a:off x="1481417" y="2220609"/>
            <a:ext cx="7487922" cy="703730"/>
          </a:xfrm>
          <a:prstGeom prst="rect">
            <a:avLst/>
          </a:prstGeom>
          <a:solidFill>
            <a:schemeClr val="accent2">
              <a:lumMod val="20000"/>
              <a:lumOff val="80000"/>
            </a:schemeClr>
          </a:solidFill>
        </p:spPr>
        <p:txBody>
          <a:bodyPr anchor="ctr" anchorCtr="0"/>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spcBef>
                <a:spcPts val="600"/>
              </a:spcBef>
              <a:buNone/>
            </a:pPr>
            <a:r>
              <a:rPr lang="en-US" altLang="zh-CN" dirty="0"/>
              <a:t>Recognize </a:t>
            </a:r>
            <a:r>
              <a:rPr lang="en-US" altLang="zh-CN" dirty="0">
                <a:solidFill>
                  <a:schemeClr val="accent1"/>
                </a:solidFill>
              </a:rPr>
              <a:t>role of demand-side participation in wholesale market design</a:t>
            </a:r>
          </a:p>
          <a:p>
            <a:pPr marL="0" lvl="0" indent="0">
              <a:spcBef>
                <a:spcPts val="600"/>
              </a:spcBef>
              <a:buNone/>
            </a:pPr>
            <a:r>
              <a:rPr lang="en-US" altLang="zh-CN" b="0" i="1" dirty="0"/>
              <a:t>Markets should reflect not only the cost of producing electricity, but also the true value of reliable and flexible electricity to electricity customers</a:t>
            </a:r>
          </a:p>
        </p:txBody>
      </p:sp>
      <p:sp>
        <p:nvSpPr>
          <p:cNvPr id="55" name="Text Placeholder 1">
            <a:extLst>
              <a:ext uri="{FF2B5EF4-FFF2-40B4-BE49-F238E27FC236}">
                <a16:creationId xmlns:a16="http://schemas.microsoft.com/office/drawing/2014/main" id="{7C538C14-7D9E-41B3-FBCA-435E810E6A4C}"/>
              </a:ext>
            </a:extLst>
          </p:cNvPr>
          <p:cNvSpPr txBox="1">
            <a:spLocks/>
          </p:cNvSpPr>
          <p:nvPr/>
        </p:nvSpPr>
        <p:spPr>
          <a:xfrm>
            <a:off x="1481417" y="3119702"/>
            <a:ext cx="7487922" cy="703730"/>
          </a:xfrm>
          <a:prstGeom prst="rect">
            <a:avLst/>
          </a:prstGeom>
          <a:solidFill>
            <a:schemeClr val="accent2">
              <a:lumMod val="20000"/>
              <a:lumOff val="80000"/>
            </a:schemeClr>
          </a:solidFill>
        </p:spPr>
        <p:txBody>
          <a:bodyPr anchor="ctr" anchorCtr="0"/>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spcBef>
                <a:spcPts val="600"/>
              </a:spcBef>
              <a:buNone/>
            </a:pPr>
            <a:r>
              <a:rPr lang="en-US" altLang="zh-CN" dirty="0"/>
              <a:t>Electricity sector </a:t>
            </a:r>
            <a:r>
              <a:rPr lang="en-US" altLang="zh-CN" dirty="0">
                <a:solidFill>
                  <a:schemeClr val="accent1"/>
                </a:solidFill>
              </a:rPr>
              <a:t>should be built around the “customer”</a:t>
            </a:r>
          </a:p>
          <a:p>
            <a:pPr marL="0" lvl="0" indent="0">
              <a:spcBef>
                <a:spcPts val="600"/>
              </a:spcBef>
              <a:buNone/>
            </a:pPr>
            <a:r>
              <a:rPr lang="en-US" altLang="zh-CN" b="0" i="1" dirty="0"/>
              <a:t>Market design, planning should enable the industries, technologies, and economic activities that the power system is expected to support</a:t>
            </a:r>
          </a:p>
        </p:txBody>
      </p:sp>
      <p:sp>
        <p:nvSpPr>
          <p:cNvPr id="57" name="Text Placeholder 1">
            <a:extLst>
              <a:ext uri="{FF2B5EF4-FFF2-40B4-BE49-F238E27FC236}">
                <a16:creationId xmlns:a16="http://schemas.microsoft.com/office/drawing/2014/main" id="{953AA291-AA46-4E0F-0010-2B93CF114D91}"/>
              </a:ext>
            </a:extLst>
          </p:cNvPr>
          <p:cNvSpPr txBox="1">
            <a:spLocks/>
          </p:cNvSpPr>
          <p:nvPr/>
        </p:nvSpPr>
        <p:spPr>
          <a:xfrm>
            <a:off x="1481417" y="4057622"/>
            <a:ext cx="7487922" cy="703730"/>
          </a:xfrm>
          <a:prstGeom prst="rect">
            <a:avLst/>
          </a:prstGeom>
          <a:solidFill>
            <a:schemeClr val="accent2">
              <a:lumMod val="20000"/>
              <a:lumOff val="80000"/>
            </a:schemeClr>
          </a:solidFill>
        </p:spPr>
        <p:txBody>
          <a:bodyPr anchor="ctr" anchorCtr="0"/>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spcBef>
                <a:spcPts val="600"/>
              </a:spcBef>
              <a:buNone/>
            </a:pPr>
            <a:r>
              <a:rPr lang="en-US" altLang="zh-CN" dirty="0"/>
              <a:t>Make </a:t>
            </a:r>
            <a:r>
              <a:rPr lang="en-US" altLang="zh-CN" dirty="0">
                <a:solidFill>
                  <a:schemeClr val="accent1"/>
                </a:solidFill>
              </a:rPr>
              <a:t>reliability and flexibility a focal point </a:t>
            </a:r>
            <a:r>
              <a:rPr lang="en-US" altLang="zh-CN" dirty="0"/>
              <a:t>of market design, planning rules</a:t>
            </a:r>
          </a:p>
          <a:p>
            <a:pPr marL="0" lvl="0" indent="0">
              <a:spcBef>
                <a:spcPts val="600"/>
              </a:spcBef>
              <a:buNone/>
            </a:pPr>
            <a:r>
              <a:rPr lang="en-US" altLang="zh-CN" b="0" i="1" dirty="0"/>
              <a:t>Capability, ancillary services, resilience, and power quality are fundamental components of dependable electricity service, but typically overshadowed by energy</a:t>
            </a:r>
          </a:p>
        </p:txBody>
      </p:sp>
      <p:sp>
        <p:nvSpPr>
          <p:cNvPr id="59" name="Text Placeholder 1">
            <a:extLst>
              <a:ext uri="{FF2B5EF4-FFF2-40B4-BE49-F238E27FC236}">
                <a16:creationId xmlns:a16="http://schemas.microsoft.com/office/drawing/2014/main" id="{20239171-EB4F-B625-A82D-9EA96989F563}"/>
              </a:ext>
            </a:extLst>
          </p:cNvPr>
          <p:cNvSpPr txBox="1">
            <a:spLocks/>
          </p:cNvSpPr>
          <p:nvPr/>
        </p:nvSpPr>
        <p:spPr>
          <a:xfrm>
            <a:off x="1481417" y="4990418"/>
            <a:ext cx="7487922" cy="703730"/>
          </a:xfrm>
          <a:prstGeom prst="rect">
            <a:avLst/>
          </a:prstGeom>
          <a:solidFill>
            <a:schemeClr val="accent2">
              <a:lumMod val="20000"/>
              <a:lumOff val="80000"/>
            </a:schemeClr>
          </a:solidFill>
        </p:spPr>
        <p:txBody>
          <a:bodyPr anchor="ctr" anchorCtr="0"/>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spcBef>
                <a:spcPts val="600"/>
              </a:spcBef>
              <a:buNone/>
            </a:pPr>
            <a:r>
              <a:rPr lang="en-US" altLang="zh-CN" dirty="0"/>
              <a:t>Create durable arrangements that can </a:t>
            </a:r>
            <a:r>
              <a:rPr lang="en-US" altLang="zh-CN" dirty="0">
                <a:solidFill>
                  <a:schemeClr val="accent1"/>
                </a:solidFill>
              </a:rPr>
              <a:t>withstand political pressure</a:t>
            </a:r>
          </a:p>
          <a:p>
            <a:pPr marL="0" lvl="0" indent="0">
              <a:spcBef>
                <a:spcPts val="600"/>
              </a:spcBef>
              <a:buNone/>
            </a:pPr>
            <a:r>
              <a:rPr lang="en-US" altLang="zh-CN" b="0" i="1" dirty="0"/>
              <a:t>Realistically, we cannot eliminate political intervention – so how do have credible and investable commercial arrangements that are not destabilized? </a:t>
            </a:r>
          </a:p>
        </p:txBody>
      </p:sp>
      <p:sp>
        <p:nvSpPr>
          <p:cNvPr id="61" name="Text Placeholder 1">
            <a:extLst>
              <a:ext uri="{FF2B5EF4-FFF2-40B4-BE49-F238E27FC236}">
                <a16:creationId xmlns:a16="http://schemas.microsoft.com/office/drawing/2014/main" id="{2EA64C2C-4A2B-09B4-19B1-A0581461CDB8}"/>
              </a:ext>
            </a:extLst>
          </p:cNvPr>
          <p:cNvSpPr txBox="1">
            <a:spLocks/>
          </p:cNvSpPr>
          <p:nvPr/>
        </p:nvSpPr>
        <p:spPr>
          <a:xfrm>
            <a:off x="1481417" y="5889511"/>
            <a:ext cx="7487922" cy="703730"/>
          </a:xfrm>
          <a:prstGeom prst="rect">
            <a:avLst/>
          </a:prstGeom>
          <a:solidFill>
            <a:schemeClr val="accent2">
              <a:lumMod val="20000"/>
              <a:lumOff val="80000"/>
            </a:schemeClr>
          </a:solidFill>
        </p:spPr>
        <p:txBody>
          <a:bodyPr anchor="ctr" anchorCtr="0"/>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spcBef>
                <a:spcPts val="600"/>
              </a:spcBef>
              <a:buNone/>
            </a:pPr>
            <a:r>
              <a:rPr lang="en-US" altLang="zh-CN" dirty="0"/>
              <a:t>Ensure that electric power systems </a:t>
            </a:r>
            <a:r>
              <a:rPr lang="en-US" altLang="zh-CN" dirty="0">
                <a:solidFill>
                  <a:schemeClr val="accent1"/>
                </a:solidFill>
              </a:rPr>
              <a:t>improve outcomes for all customers</a:t>
            </a:r>
          </a:p>
          <a:p>
            <a:pPr marL="0" lvl="0" indent="0">
              <a:spcBef>
                <a:spcPts val="600"/>
              </a:spcBef>
              <a:buNone/>
            </a:pPr>
            <a:r>
              <a:rPr lang="en-US" altLang="zh-CN" b="0" i="1" dirty="0"/>
              <a:t>Well-designed investment can spur demand growth, which in turn improves grid economics, affordability, and reliability for households and small businesses</a:t>
            </a:r>
          </a:p>
        </p:txBody>
      </p:sp>
      <p:pic>
        <p:nvPicPr>
          <p:cNvPr id="83" name="Graphic 82" descr="Connections with solid fill">
            <a:extLst>
              <a:ext uri="{FF2B5EF4-FFF2-40B4-BE49-F238E27FC236}">
                <a16:creationId xmlns:a16="http://schemas.microsoft.com/office/drawing/2014/main" id="{8B18460B-138F-B323-0F59-D4559B4C60D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76733" y="5875616"/>
            <a:ext cx="731520" cy="731520"/>
          </a:xfrm>
          <a:prstGeom prst="rect">
            <a:avLst/>
          </a:prstGeom>
        </p:spPr>
      </p:pic>
      <p:pic>
        <p:nvPicPr>
          <p:cNvPr id="85" name="Graphic 84" descr="Label with solid fill">
            <a:extLst>
              <a:ext uri="{FF2B5EF4-FFF2-40B4-BE49-F238E27FC236}">
                <a16:creationId xmlns:a16="http://schemas.microsoft.com/office/drawing/2014/main" id="{F96D31A3-B48A-1EB0-E5F5-C0E91821F71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76733" y="4976523"/>
            <a:ext cx="731520" cy="731520"/>
          </a:xfrm>
          <a:prstGeom prst="rect">
            <a:avLst/>
          </a:prstGeom>
        </p:spPr>
      </p:pic>
      <p:pic>
        <p:nvPicPr>
          <p:cNvPr id="87" name="Graphic 86" descr="Blueprint with solid fill">
            <a:extLst>
              <a:ext uri="{FF2B5EF4-FFF2-40B4-BE49-F238E27FC236}">
                <a16:creationId xmlns:a16="http://schemas.microsoft.com/office/drawing/2014/main" id="{B26C227B-4845-E631-EAAA-172591AD2D8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76733" y="3110931"/>
            <a:ext cx="731520" cy="731520"/>
          </a:xfrm>
          <a:prstGeom prst="rect">
            <a:avLst/>
          </a:prstGeom>
        </p:spPr>
      </p:pic>
      <p:pic>
        <p:nvPicPr>
          <p:cNvPr id="89" name="Graphic 88" descr="Work from home Wi-Fi with solid fill">
            <a:extLst>
              <a:ext uri="{FF2B5EF4-FFF2-40B4-BE49-F238E27FC236}">
                <a16:creationId xmlns:a16="http://schemas.microsoft.com/office/drawing/2014/main" id="{922F2A03-2CE2-364C-2B66-F8DB28FF5BD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76733" y="2206714"/>
            <a:ext cx="731520" cy="731520"/>
          </a:xfrm>
          <a:prstGeom prst="rect">
            <a:avLst/>
          </a:prstGeom>
        </p:spPr>
      </p:pic>
      <p:pic>
        <p:nvPicPr>
          <p:cNvPr id="91" name="Graphic 90" descr="Shield Tick with solid fill">
            <a:extLst>
              <a:ext uri="{FF2B5EF4-FFF2-40B4-BE49-F238E27FC236}">
                <a16:creationId xmlns:a16="http://schemas.microsoft.com/office/drawing/2014/main" id="{9CD7AFE5-6ADE-1814-67EA-DFDE1737866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76733" y="1328407"/>
            <a:ext cx="731520" cy="731520"/>
          </a:xfrm>
          <a:prstGeom prst="rect">
            <a:avLst/>
          </a:prstGeom>
        </p:spPr>
      </p:pic>
      <p:pic>
        <p:nvPicPr>
          <p:cNvPr id="93" name="Graphic 92" descr="Arrow circle with solid fill">
            <a:extLst>
              <a:ext uri="{FF2B5EF4-FFF2-40B4-BE49-F238E27FC236}">
                <a16:creationId xmlns:a16="http://schemas.microsoft.com/office/drawing/2014/main" id="{5D13FEFF-6CF8-1C6C-F1D0-4DD6350DC092}"/>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76733" y="4043727"/>
            <a:ext cx="731520" cy="731520"/>
          </a:xfrm>
          <a:prstGeom prst="rect">
            <a:avLst/>
          </a:prstGeom>
        </p:spPr>
      </p:pic>
      <p:pic>
        <p:nvPicPr>
          <p:cNvPr id="95" name="Graphic 94" descr="Lightning bolt with solid fill">
            <a:extLst>
              <a:ext uri="{FF2B5EF4-FFF2-40B4-BE49-F238E27FC236}">
                <a16:creationId xmlns:a16="http://schemas.microsoft.com/office/drawing/2014/main" id="{89E065DB-A95E-D7DB-87C2-EFC7F7C960B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77543" y="4227775"/>
            <a:ext cx="365760" cy="365760"/>
          </a:xfrm>
          <a:prstGeom prst="rect">
            <a:avLst/>
          </a:prstGeom>
        </p:spPr>
      </p:pic>
      <p:pic>
        <p:nvPicPr>
          <p:cNvPr id="6" name="Graphic 5" descr="Badge 1 with solid fill">
            <a:extLst>
              <a:ext uri="{FF2B5EF4-FFF2-40B4-BE49-F238E27FC236}">
                <a16:creationId xmlns:a16="http://schemas.microsoft.com/office/drawing/2014/main" id="{74D4032D-3A0B-790C-6382-199C68FB848E}"/>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275" y="1389006"/>
            <a:ext cx="637710" cy="637710"/>
          </a:xfrm>
          <a:prstGeom prst="rect">
            <a:avLst/>
          </a:prstGeom>
        </p:spPr>
      </p:pic>
      <p:pic>
        <p:nvPicPr>
          <p:cNvPr id="8" name="Graphic 7" descr="Badge with solid fill">
            <a:extLst>
              <a:ext uri="{FF2B5EF4-FFF2-40B4-BE49-F238E27FC236}">
                <a16:creationId xmlns:a16="http://schemas.microsoft.com/office/drawing/2014/main" id="{73D6080C-4BF7-F2E1-CACF-08708E433825}"/>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10275" y="2265073"/>
            <a:ext cx="637710" cy="637710"/>
          </a:xfrm>
          <a:prstGeom prst="rect">
            <a:avLst/>
          </a:prstGeom>
        </p:spPr>
      </p:pic>
      <p:pic>
        <p:nvPicPr>
          <p:cNvPr id="10" name="Graphic 9" descr="Badge 3 with solid fill">
            <a:extLst>
              <a:ext uri="{FF2B5EF4-FFF2-40B4-BE49-F238E27FC236}">
                <a16:creationId xmlns:a16="http://schemas.microsoft.com/office/drawing/2014/main" id="{49D0A33A-78D7-7216-A26C-5BA54B506C11}"/>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10275" y="3185722"/>
            <a:ext cx="637710" cy="637710"/>
          </a:xfrm>
          <a:prstGeom prst="rect">
            <a:avLst/>
          </a:prstGeom>
        </p:spPr>
      </p:pic>
      <p:pic>
        <p:nvPicPr>
          <p:cNvPr id="12" name="Graphic 11" descr="Badge 4 with solid fill">
            <a:extLst>
              <a:ext uri="{FF2B5EF4-FFF2-40B4-BE49-F238E27FC236}">
                <a16:creationId xmlns:a16="http://schemas.microsoft.com/office/drawing/2014/main" id="{5B54AA0A-BCAA-9E95-C9D9-1B2D28E14304}"/>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10275" y="4106253"/>
            <a:ext cx="637710" cy="637710"/>
          </a:xfrm>
          <a:prstGeom prst="rect">
            <a:avLst/>
          </a:prstGeom>
        </p:spPr>
      </p:pic>
      <p:pic>
        <p:nvPicPr>
          <p:cNvPr id="14" name="Graphic 13" descr="Badge 5 with solid fill">
            <a:extLst>
              <a:ext uri="{FF2B5EF4-FFF2-40B4-BE49-F238E27FC236}">
                <a16:creationId xmlns:a16="http://schemas.microsoft.com/office/drawing/2014/main" id="{DBC3793C-4A91-FF4A-68EA-7121E9F71C7F}"/>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10275" y="5006673"/>
            <a:ext cx="637710" cy="637710"/>
          </a:xfrm>
          <a:prstGeom prst="rect">
            <a:avLst/>
          </a:prstGeom>
        </p:spPr>
      </p:pic>
      <p:pic>
        <p:nvPicPr>
          <p:cNvPr id="16" name="Graphic 15" descr="Badge 6 with solid fill">
            <a:extLst>
              <a:ext uri="{FF2B5EF4-FFF2-40B4-BE49-F238E27FC236}">
                <a16:creationId xmlns:a16="http://schemas.microsoft.com/office/drawing/2014/main" id="{97772DBD-0449-5B0A-CEFF-FB625D5D53C1}"/>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10275" y="5908185"/>
            <a:ext cx="637710" cy="637710"/>
          </a:xfrm>
          <a:prstGeom prst="rect">
            <a:avLst/>
          </a:prstGeom>
        </p:spPr>
      </p:pic>
    </p:spTree>
    <p:extLst>
      <p:ext uri="{BB962C8B-B14F-4D97-AF65-F5344CB8AC3E}">
        <p14:creationId xmlns:p14="http://schemas.microsoft.com/office/powerpoint/2010/main" val="18705440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BB9F8-BC27-1C57-A382-EC643ACAFBC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AF35824-CF4C-8378-1BB7-FA103A4F2079}"/>
              </a:ext>
            </a:extLst>
          </p:cNvPr>
          <p:cNvSpPr>
            <a:spLocks noGrp="1"/>
          </p:cNvSpPr>
          <p:nvPr>
            <p:ph type="body" sz="quarter" idx="10"/>
          </p:nvPr>
        </p:nvSpPr>
        <p:spPr/>
        <p:txBody>
          <a:bodyPr/>
          <a:lstStyle/>
          <a:p>
            <a:r>
              <a:rPr lang="en-US" dirty="0">
                <a:solidFill>
                  <a:schemeClr val="accent1"/>
                </a:solidFill>
              </a:rPr>
              <a:t>R</a:t>
            </a:r>
            <a:r>
              <a:rPr lang="en-US" altLang="zh-CN" dirty="0">
                <a:solidFill>
                  <a:schemeClr val="accent1"/>
                </a:solidFill>
              </a:rPr>
              <a:t>eliability is non-negotiable</a:t>
            </a:r>
            <a:endParaRPr lang="en-US" dirty="0">
              <a:solidFill>
                <a:schemeClr val="accent1"/>
              </a:solidFill>
            </a:endParaRPr>
          </a:p>
        </p:txBody>
      </p:sp>
      <p:sp>
        <p:nvSpPr>
          <p:cNvPr id="4" name="Title 3">
            <a:extLst>
              <a:ext uri="{FF2B5EF4-FFF2-40B4-BE49-F238E27FC236}">
                <a16:creationId xmlns:a16="http://schemas.microsoft.com/office/drawing/2014/main" id="{F5D2AFD5-6152-A72A-CFA1-95DF6682312A}"/>
              </a:ext>
            </a:extLst>
          </p:cNvPr>
          <p:cNvSpPr>
            <a:spLocks noGrp="1"/>
          </p:cNvSpPr>
          <p:nvPr>
            <p:ph type="title"/>
          </p:nvPr>
        </p:nvSpPr>
        <p:spPr/>
        <p:txBody>
          <a:bodyPr>
            <a:noAutofit/>
          </a:bodyPr>
          <a:lstStyle/>
          <a:p>
            <a:r>
              <a:rPr lang="en-US" sz="1800" dirty="0"/>
              <a:t>Unreliable power raises the real cost of doing business - in Texas, the Federal Reserve Bank of Dallas estimated economic losses totaling billions from Storm Uri outages</a:t>
            </a:r>
          </a:p>
        </p:txBody>
      </p:sp>
      <p:sp>
        <p:nvSpPr>
          <p:cNvPr id="5" name="Slide Number Placeholder 4">
            <a:extLst>
              <a:ext uri="{FF2B5EF4-FFF2-40B4-BE49-F238E27FC236}">
                <a16:creationId xmlns:a16="http://schemas.microsoft.com/office/drawing/2014/main" id="{6B5056FF-BF0E-B4E1-581B-7D3C845CB721}"/>
              </a:ext>
            </a:extLst>
          </p:cNvPr>
          <p:cNvSpPr>
            <a:spLocks noGrp="1"/>
          </p:cNvSpPr>
          <p:nvPr>
            <p:ph type="sldNum" sz="quarter" idx="12"/>
          </p:nvPr>
        </p:nvSpPr>
        <p:spPr/>
        <p:txBody>
          <a:bodyPr/>
          <a:lstStyle/>
          <a:p>
            <a:pPr>
              <a:defRPr/>
            </a:pPr>
            <a:fld id="{2D62163B-94EF-4556-A1AC-19E952546DA3}" type="slidenum">
              <a:rPr lang="en-US" smtClean="0"/>
              <a:pPr>
                <a:defRPr/>
              </a:pPr>
              <a:t>3</a:t>
            </a:fld>
            <a:endParaRPr lang="en-US" dirty="0"/>
          </a:p>
        </p:txBody>
      </p:sp>
      <p:sp>
        <p:nvSpPr>
          <p:cNvPr id="8" name="Rectangle 7">
            <a:extLst>
              <a:ext uri="{FF2B5EF4-FFF2-40B4-BE49-F238E27FC236}">
                <a16:creationId xmlns:a16="http://schemas.microsoft.com/office/drawing/2014/main" id="{D3F262AB-CA4D-EF77-45E7-A8C7E1811097}"/>
              </a:ext>
            </a:extLst>
          </p:cNvPr>
          <p:cNvSpPr/>
          <p:nvPr/>
        </p:nvSpPr>
        <p:spPr>
          <a:xfrm>
            <a:off x="233999" y="1371025"/>
            <a:ext cx="8676002" cy="3610328"/>
          </a:xfrm>
          <a:prstGeom prst="rect">
            <a:avLst/>
          </a:prstGeom>
          <a:solidFill>
            <a:schemeClr val="bg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E4A796A-6C9A-8AAF-4736-295B56BA86FE}"/>
              </a:ext>
            </a:extLst>
          </p:cNvPr>
          <p:cNvSpPr/>
          <p:nvPr/>
        </p:nvSpPr>
        <p:spPr>
          <a:xfrm>
            <a:off x="233999" y="1319849"/>
            <a:ext cx="8676002" cy="308218"/>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latin typeface="Lucida Sans" panose="020B0602030504020204" pitchFamily="34" charset="0"/>
              </a:rPr>
              <a:t>Lost economic output in Texas due to Storm Uri (February 2021)</a:t>
            </a:r>
          </a:p>
        </p:txBody>
      </p:sp>
      <p:sp>
        <p:nvSpPr>
          <p:cNvPr id="6" name="Rectangle 5">
            <a:extLst>
              <a:ext uri="{FF2B5EF4-FFF2-40B4-BE49-F238E27FC236}">
                <a16:creationId xmlns:a16="http://schemas.microsoft.com/office/drawing/2014/main" id="{FC1376D8-6245-E2ED-5F6A-CE8367586D0B}"/>
              </a:ext>
            </a:extLst>
          </p:cNvPr>
          <p:cNvSpPr/>
          <p:nvPr/>
        </p:nvSpPr>
        <p:spPr>
          <a:xfrm>
            <a:off x="233999" y="5081137"/>
            <a:ext cx="8676002" cy="147488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spcAft>
                <a:spcPts val="600"/>
              </a:spcAft>
            </a:pPr>
            <a:r>
              <a:rPr lang="en-US" sz="1200" b="1" dirty="0">
                <a:solidFill>
                  <a:schemeClr val="bg1"/>
                </a:solidFill>
                <a:latin typeface="Lucida Sans" panose="020B0602030504020204" pitchFamily="34" charset="0"/>
              </a:rPr>
              <a:t>Various estimates of losses caused by the freeze and outages during Storm Uri across different studies:</a:t>
            </a:r>
          </a:p>
          <a:p>
            <a:pPr marL="285750" indent="-285750">
              <a:spcAft>
                <a:spcPts val="600"/>
              </a:spcAft>
              <a:buFont typeface="Arial" panose="020B0604020202020204" pitchFamily="34" charset="0"/>
              <a:buChar char="•"/>
            </a:pPr>
            <a:r>
              <a:rPr lang="en-US" sz="1200" dirty="0">
                <a:solidFill>
                  <a:schemeClr val="bg1"/>
                </a:solidFill>
                <a:latin typeface="Lucida Sans" panose="020B0602030504020204" pitchFamily="34" charset="0"/>
              </a:rPr>
              <a:t>Texas Department of Insurance data indicated </a:t>
            </a:r>
            <a:r>
              <a:rPr lang="en-US" sz="1200" b="1" dirty="0">
                <a:solidFill>
                  <a:schemeClr val="bg1"/>
                </a:solidFill>
                <a:latin typeface="Lucida Sans" panose="020B0602030504020204" pitchFamily="34" charset="0"/>
              </a:rPr>
              <a:t>approximately $11.5 billion in ultimate insured losses </a:t>
            </a:r>
          </a:p>
          <a:p>
            <a:pPr marL="285750" indent="-285750">
              <a:spcAft>
                <a:spcPts val="600"/>
              </a:spcAft>
              <a:buFont typeface="Arial" panose="020B0604020202020204" pitchFamily="34" charset="0"/>
              <a:buChar char="•"/>
            </a:pPr>
            <a:r>
              <a:rPr lang="en-US" sz="1200" dirty="0">
                <a:solidFill>
                  <a:schemeClr val="bg1"/>
                </a:solidFill>
                <a:latin typeface="Lucida Sans" panose="020B0602030504020204" pitchFamily="34" charset="0"/>
              </a:rPr>
              <a:t>An estimate acknowledged by the Dallas Fed and the Texas Comptroller placed </a:t>
            </a:r>
            <a:r>
              <a:rPr lang="en-US" sz="1200" b="1" dirty="0">
                <a:solidFill>
                  <a:schemeClr val="bg1"/>
                </a:solidFill>
                <a:latin typeface="Lucida Sans" panose="020B0602030504020204" pitchFamily="34" charset="0"/>
              </a:rPr>
              <a:t>direct and indirect losses to the Texas economy at $80–$130 billion</a:t>
            </a:r>
            <a:r>
              <a:rPr lang="en-US" sz="1200" dirty="0">
                <a:solidFill>
                  <a:schemeClr val="bg1"/>
                </a:solidFill>
                <a:latin typeface="Lucida Sans" panose="020B0602030504020204" pitchFamily="34" charset="0"/>
              </a:rPr>
              <a:t> – equivalent to 4-6% of the state’s 2021 GDP </a:t>
            </a:r>
          </a:p>
          <a:p>
            <a:pPr marL="285750" indent="-285750">
              <a:spcAft>
                <a:spcPts val="600"/>
              </a:spcAft>
              <a:buFont typeface="Arial" panose="020B0604020202020204" pitchFamily="34" charset="0"/>
              <a:buChar char="•"/>
            </a:pPr>
            <a:r>
              <a:rPr lang="en-US" sz="1200" dirty="0">
                <a:solidFill>
                  <a:schemeClr val="bg1"/>
                </a:solidFill>
                <a:latin typeface="Lucida Sans" panose="020B0602030504020204" pitchFamily="34" charset="0"/>
              </a:rPr>
              <a:t>An economic research firm estimated </a:t>
            </a:r>
            <a:r>
              <a:rPr lang="en-US" sz="1200" b="1" dirty="0">
                <a:solidFill>
                  <a:schemeClr val="bg1"/>
                </a:solidFill>
                <a:latin typeface="Lucida Sans" panose="020B0602030504020204" pitchFamily="34" charset="0"/>
              </a:rPr>
              <a:t>$197–$296 billion in total expenditure impacts after accounting for multiplier effects, including $86–$129 billion in long-term losses in gross product</a:t>
            </a:r>
            <a:endParaRPr lang="en-US" sz="1200" b="1" dirty="0">
              <a:solidFill>
                <a:schemeClr val="tx2"/>
              </a:solidFill>
              <a:latin typeface="Lucida Sans" panose="020B0602030504020204" pitchFamily="34" charset="0"/>
            </a:endParaRPr>
          </a:p>
        </p:txBody>
      </p:sp>
      <p:sp>
        <p:nvSpPr>
          <p:cNvPr id="13" name="TextBox 12">
            <a:extLst>
              <a:ext uri="{FF2B5EF4-FFF2-40B4-BE49-F238E27FC236}">
                <a16:creationId xmlns:a16="http://schemas.microsoft.com/office/drawing/2014/main" id="{F67B790C-28AC-8910-C274-BCE31FE29272}"/>
              </a:ext>
            </a:extLst>
          </p:cNvPr>
          <p:cNvSpPr txBox="1"/>
          <p:nvPr/>
        </p:nvSpPr>
        <p:spPr>
          <a:xfrm>
            <a:off x="222001" y="6636371"/>
            <a:ext cx="8921999" cy="138499"/>
          </a:xfrm>
          <a:prstGeom prst="rect">
            <a:avLst/>
          </a:prstGeom>
          <a:noFill/>
        </p:spPr>
        <p:txBody>
          <a:bodyPr wrap="square" lIns="0" tIns="0" rIns="0" bIns="0" rtlCol="0">
            <a:spAutoFit/>
          </a:bodyPr>
          <a:lstStyle/>
          <a:p>
            <a:r>
              <a:rPr lang="en-US" sz="900" i="1" dirty="0">
                <a:solidFill>
                  <a:srgbClr val="000000"/>
                </a:solidFill>
                <a:latin typeface="Lucida Sans" pitchFamily="34" charset="0"/>
                <a:cs typeface="Lucida Sans" pitchFamily="34" charset="0"/>
              </a:rPr>
              <a:t>Sources: </a:t>
            </a:r>
            <a:r>
              <a:rPr lang="en-US" sz="900" i="1" dirty="0">
                <a:solidFill>
                  <a:schemeClr val="tx2">
                    <a:lumMod val="60000"/>
                    <a:lumOff val="40000"/>
                  </a:schemeClr>
                </a:solidFill>
                <a:latin typeface="Lucida Sans" pitchFamily="34" charset="0"/>
                <a:cs typeface="Lucida Sans" pitchFamily="34" charset="0"/>
                <a:hlinkClick r:id="rId3">
                  <a:extLst>
                    <a:ext uri="{A12FA001-AC4F-418D-AE19-62706E023703}">
                      <ahyp:hlinkClr xmlns:ahyp="http://schemas.microsoft.com/office/drawing/2018/hyperlinkcolor" val="tx"/>
                    </a:ext>
                  </a:extLst>
                </a:hlinkClick>
              </a:rPr>
              <a:t>F</a:t>
            </a:r>
            <a:r>
              <a:rPr lang="en-US" altLang="zh-CN" sz="900" i="1" dirty="0">
                <a:solidFill>
                  <a:schemeClr val="tx2">
                    <a:lumMod val="60000"/>
                    <a:lumOff val="40000"/>
                  </a:schemeClr>
                </a:solidFill>
                <a:latin typeface="Lucida Sans" pitchFamily="34" charset="0"/>
                <a:cs typeface="Lucida Sans" pitchFamily="34" charset="0"/>
                <a:hlinkClick r:id="rId3">
                  <a:extLst>
                    <a:ext uri="{A12FA001-AC4F-418D-AE19-62706E023703}">
                      <ahyp:hlinkClr xmlns:ahyp="http://schemas.microsoft.com/office/drawing/2018/hyperlinkcolor" val="tx"/>
                    </a:ext>
                  </a:extLst>
                </a:hlinkClick>
              </a:rPr>
              <a:t>ederal Reserve Bank of Dallas</a:t>
            </a:r>
            <a:r>
              <a:rPr lang="en-US" sz="900" i="1" dirty="0">
                <a:solidFill>
                  <a:schemeClr val="tx2">
                    <a:lumMod val="60000"/>
                    <a:lumOff val="40000"/>
                  </a:schemeClr>
                </a:solidFill>
                <a:latin typeface="Lucida Sans" pitchFamily="34" charset="0"/>
                <a:cs typeface="Lucida Sans" pitchFamily="34" charset="0"/>
                <a:hlinkClick r:id="rId3">
                  <a:extLst>
                    <a:ext uri="{A12FA001-AC4F-418D-AE19-62706E023703}">
                      <ahyp:hlinkClr xmlns:ahyp="http://schemas.microsoft.com/office/drawing/2018/hyperlinkcolor" val="tx"/>
                    </a:ext>
                  </a:extLst>
                </a:hlinkClick>
              </a:rPr>
              <a:t> </a:t>
            </a:r>
            <a:r>
              <a:rPr lang="en-US" sz="900" i="1" dirty="0">
                <a:latin typeface="Lucida Sans" pitchFamily="34" charset="0"/>
                <a:cs typeface="Lucida Sans" pitchFamily="34" charset="0"/>
              </a:rPr>
              <a:t>(March 2021), </a:t>
            </a:r>
            <a:r>
              <a:rPr lang="en-US" sz="900" i="1" dirty="0">
                <a:solidFill>
                  <a:schemeClr val="tx2">
                    <a:lumMod val="60000"/>
                    <a:lumOff val="40000"/>
                  </a:schemeClr>
                </a:solidFill>
                <a:latin typeface="Lucida Sans" pitchFamily="34" charset="0"/>
                <a:cs typeface="Lucida Sans" pitchFamily="34" charset="0"/>
                <a:hlinkClick r:id="rId4">
                  <a:extLst>
                    <a:ext uri="{A12FA001-AC4F-418D-AE19-62706E023703}">
                      <ahyp:hlinkClr xmlns:ahyp="http://schemas.microsoft.com/office/drawing/2018/hyperlinkcolor" val="tx"/>
                    </a:ext>
                  </a:extLst>
                </a:hlinkClick>
              </a:rPr>
              <a:t>Federal Reserve Bank of Dallas </a:t>
            </a:r>
            <a:r>
              <a:rPr lang="en-US" sz="900" i="1" dirty="0">
                <a:solidFill>
                  <a:srgbClr val="000000"/>
                </a:solidFill>
                <a:latin typeface="Lucida Sans" pitchFamily="34" charset="0"/>
                <a:cs typeface="Lucida Sans" pitchFamily="34" charset="0"/>
              </a:rPr>
              <a:t>(April 2021), </a:t>
            </a:r>
            <a:r>
              <a:rPr lang="en-US" sz="900" i="1" dirty="0">
                <a:solidFill>
                  <a:srgbClr val="000000"/>
                </a:solidFill>
                <a:latin typeface="Lucida Sans" pitchFamily="34" charset="0"/>
                <a:cs typeface="Lucida Sans" pitchFamily="34" charset="0"/>
                <a:hlinkClick r:id="rId5"/>
              </a:rPr>
              <a:t>Texas Department of Insurance </a:t>
            </a:r>
            <a:r>
              <a:rPr lang="en-US" sz="900" i="1" dirty="0">
                <a:solidFill>
                  <a:srgbClr val="000000"/>
                </a:solidFill>
                <a:latin typeface="Lucida Sans" pitchFamily="34" charset="0"/>
                <a:cs typeface="Lucida Sans" pitchFamily="34" charset="0"/>
              </a:rPr>
              <a:t>(2022), FRED, LEI analysis.</a:t>
            </a:r>
          </a:p>
        </p:txBody>
      </p:sp>
      <p:sp>
        <p:nvSpPr>
          <p:cNvPr id="9" name="TextBox 8">
            <a:extLst>
              <a:ext uri="{FF2B5EF4-FFF2-40B4-BE49-F238E27FC236}">
                <a16:creationId xmlns:a16="http://schemas.microsoft.com/office/drawing/2014/main" id="{44C739CB-8300-28D0-5AA8-2B60D748E21E}"/>
              </a:ext>
            </a:extLst>
          </p:cNvPr>
          <p:cNvSpPr txBox="1"/>
          <p:nvPr/>
        </p:nvSpPr>
        <p:spPr>
          <a:xfrm>
            <a:off x="390165" y="4624004"/>
            <a:ext cx="8125185" cy="276999"/>
          </a:xfrm>
          <a:prstGeom prst="rect">
            <a:avLst/>
          </a:prstGeom>
          <a:noFill/>
        </p:spPr>
        <p:txBody>
          <a:bodyPr wrap="square" lIns="0" tIns="0" rIns="0" bIns="0" rtlCol="0">
            <a:spAutoFit/>
          </a:bodyPr>
          <a:lstStyle/>
          <a:p>
            <a:r>
              <a:rPr lang="en-US" sz="900" i="1" dirty="0">
                <a:solidFill>
                  <a:srgbClr val="000000"/>
                </a:solidFill>
                <a:latin typeface="Lucida Sans" pitchFamily="34" charset="0"/>
                <a:cs typeface="Lucida Sans" pitchFamily="34" charset="0"/>
              </a:rPr>
              <a:t>Notes: Data are based on a March 2021 Federal Reserve Bank of Dallas survey of 385 Texas business executives on Storm Uri’s impact on their businesses.</a:t>
            </a:r>
          </a:p>
        </p:txBody>
      </p:sp>
      <p:pic>
        <p:nvPicPr>
          <p:cNvPr id="28" name="Picture 27">
            <a:extLst>
              <a:ext uri="{FF2B5EF4-FFF2-40B4-BE49-F238E27FC236}">
                <a16:creationId xmlns:a16="http://schemas.microsoft.com/office/drawing/2014/main" id="{037E3CBB-3A5B-5420-8024-7A31CF613C47}"/>
              </a:ext>
            </a:extLst>
          </p:cNvPr>
          <p:cNvPicPr>
            <a:picLocks noChangeAspect="1"/>
          </p:cNvPicPr>
          <p:nvPr/>
        </p:nvPicPr>
        <p:blipFill>
          <a:blip r:embed="rId6"/>
          <a:stretch>
            <a:fillRect/>
          </a:stretch>
        </p:blipFill>
        <p:spPr>
          <a:xfrm>
            <a:off x="233999" y="2473308"/>
            <a:ext cx="2733350" cy="1831436"/>
          </a:xfrm>
          <a:prstGeom prst="rect">
            <a:avLst/>
          </a:prstGeom>
          <a:effectLst>
            <a:softEdge rad="25400"/>
          </a:effectLst>
        </p:spPr>
      </p:pic>
      <p:pic>
        <p:nvPicPr>
          <p:cNvPr id="30" name="Picture 29">
            <a:extLst>
              <a:ext uri="{FF2B5EF4-FFF2-40B4-BE49-F238E27FC236}">
                <a16:creationId xmlns:a16="http://schemas.microsoft.com/office/drawing/2014/main" id="{DFEF6E73-EBC4-76AA-A685-AC5C68719B5B}"/>
              </a:ext>
            </a:extLst>
          </p:cNvPr>
          <p:cNvPicPr>
            <a:picLocks noChangeAspect="1"/>
          </p:cNvPicPr>
          <p:nvPr/>
        </p:nvPicPr>
        <p:blipFill>
          <a:blip r:embed="rId7"/>
          <a:stretch>
            <a:fillRect/>
          </a:stretch>
        </p:blipFill>
        <p:spPr>
          <a:xfrm>
            <a:off x="2967349" y="2554452"/>
            <a:ext cx="2939778" cy="1597226"/>
          </a:xfrm>
          <a:prstGeom prst="rect">
            <a:avLst/>
          </a:prstGeom>
          <a:effectLst>
            <a:softEdge rad="25400"/>
          </a:effectLst>
        </p:spPr>
      </p:pic>
      <p:pic>
        <p:nvPicPr>
          <p:cNvPr id="36" name="Picture 35">
            <a:extLst>
              <a:ext uri="{FF2B5EF4-FFF2-40B4-BE49-F238E27FC236}">
                <a16:creationId xmlns:a16="http://schemas.microsoft.com/office/drawing/2014/main" id="{17FA7B07-0DE9-D547-A022-7DCD8047806A}"/>
              </a:ext>
            </a:extLst>
          </p:cNvPr>
          <p:cNvPicPr>
            <a:picLocks noChangeAspect="1"/>
          </p:cNvPicPr>
          <p:nvPr/>
        </p:nvPicPr>
        <p:blipFill>
          <a:blip r:embed="rId8"/>
          <a:stretch>
            <a:fillRect/>
          </a:stretch>
        </p:blipFill>
        <p:spPr>
          <a:xfrm>
            <a:off x="6021256" y="2487312"/>
            <a:ext cx="2943731" cy="1746504"/>
          </a:xfrm>
          <a:prstGeom prst="rect">
            <a:avLst/>
          </a:prstGeom>
          <a:effectLst>
            <a:softEdge rad="25400"/>
          </a:effectLst>
        </p:spPr>
      </p:pic>
      <p:sp>
        <p:nvSpPr>
          <p:cNvPr id="15" name="Text Placeholder 1">
            <a:extLst>
              <a:ext uri="{FF2B5EF4-FFF2-40B4-BE49-F238E27FC236}">
                <a16:creationId xmlns:a16="http://schemas.microsoft.com/office/drawing/2014/main" id="{EBFDAAA7-0826-32F0-E4F6-65AC016E4DB1}"/>
              </a:ext>
            </a:extLst>
          </p:cNvPr>
          <p:cNvSpPr txBox="1">
            <a:spLocks/>
          </p:cNvSpPr>
          <p:nvPr/>
        </p:nvSpPr>
        <p:spPr>
          <a:xfrm>
            <a:off x="6191250" y="4112132"/>
            <a:ext cx="2545513" cy="441786"/>
          </a:xfrm>
          <a:prstGeom prst="rect">
            <a:avLst/>
          </a:prstGeom>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buNone/>
            </a:pPr>
            <a:r>
              <a:rPr lang="en-US" altLang="zh-CN" sz="1200" dirty="0"/>
              <a:t>Lost Revenue Expected to Be Recovered Within 4 Weeks</a:t>
            </a:r>
          </a:p>
        </p:txBody>
      </p:sp>
      <p:sp>
        <p:nvSpPr>
          <p:cNvPr id="20" name="Text Placeholder 1">
            <a:extLst>
              <a:ext uri="{FF2B5EF4-FFF2-40B4-BE49-F238E27FC236}">
                <a16:creationId xmlns:a16="http://schemas.microsoft.com/office/drawing/2014/main" id="{97E6FAF0-4AA8-3BF8-F5CF-AAF13DA2CCA9}"/>
              </a:ext>
            </a:extLst>
          </p:cNvPr>
          <p:cNvSpPr txBox="1">
            <a:spLocks/>
          </p:cNvSpPr>
          <p:nvPr/>
        </p:nvSpPr>
        <p:spPr>
          <a:xfrm>
            <a:off x="3206626" y="4114953"/>
            <a:ext cx="2435591" cy="441785"/>
          </a:xfrm>
          <a:prstGeom prst="rect">
            <a:avLst/>
          </a:prstGeom>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buNone/>
            </a:pPr>
            <a:r>
              <a:rPr lang="en-US" sz="1200" dirty="0"/>
              <a:t>Share of Firms Experiencing a Complete Shutdown</a:t>
            </a:r>
            <a:endParaRPr lang="en-US" altLang="zh-CN" sz="1200" b="0" dirty="0"/>
          </a:p>
        </p:txBody>
      </p:sp>
      <p:sp>
        <p:nvSpPr>
          <p:cNvPr id="22" name="Text Placeholder 1">
            <a:extLst>
              <a:ext uri="{FF2B5EF4-FFF2-40B4-BE49-F238E27FC236}">
                <a16:creationId xmlns:a16="http://schemas.microsoft.com/office/drawing/2014/main" id="{C5B45F0E-7BF7-BC58-EAB2-DD273C4CEECA}"/>
              </a:ext>
            </a:extLst>
          </p:cNvPr>
          <p:cNvSpPr txBox="1">
            <a:spLocks/>
          </p:cNvSpPr>
          <p:nvPr/>
        </p:nvSpPr>
        <p:spPr>
          <a:xfrm>
            <a:off x="179013" y="4112132"/>
            <a:ext cx="2897301" cy="441785"/>
          </a:xfrm>
          <a:prstGeom prst="rect">
            <a:avLst/>
          </a:prstGeom>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buNone/>
            </a:pPr>
            <a:r>
              <a:rPr lang="en-US" altLang="zh-CN" sz="1200" dirty="0"/>
              <a:t>Share of Firms Experiencing Power Loss</a:t>
            </a:r>
          </a:p>
        </p:txBody>
      </p:sp>
      <p:sp>
        <p:nvSpPr>
          <p:cNvPr id="10" name="Text Placeholder 1">
            <a:extLst>
              <a:ext uri="{FF2B5EF4-FFF2-40B4-BE49-F238E27FC236}">
                <a16:creationId xmlns:a16="http://schemas.microsoft.com/office/drawing/2014/main" id="{519C5031-3801-D16E-AFDD-0D0E555077B6}"/>
              </a:ext>
            </a:extLst>
          </p:cNvPr>
          <p:cNvSpPr txBox="1">
            <a:spLocks/>
          </p:cNvSpPr>
          <p:nvPr/>
        </p:nvSpPr>
        <p:spPr>
          <a:xfrm>
            <a:off x="329787" y="1696915"/>
            <a:ext cx="8484426" cy="917979"/>
          </a:xfrm>
          <a:prstGeom prst="rect">
            <a:avLst/>
          </a:prstGeom>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b="0" dirty="0"/>
              <a:t>Firms reported losing an average of </a:t>
            </a:r>
            <a:r>
              <a:rPr lang="en-US" dirty="0"/>
              <a:t>13.6%</a:t>
            </a:r>
            <a:r>
              <a:rPr lang="en-US" b="0" dirty="0"/>
              <a:t> of their February revenue as a result of Storm Uri</a:t>
            </a:r>
          </a:p>
          <a:p>
            <a:r>
              <a:rPr lang="en-US" b="0" dirty="0"/>
              <a:t>Manufacturing was hit hardest: </a:t>
            </a:r>
            <a:r>
              <a:rPr lang="en-US" dirty="0"/>
              <a:t>83.3% </a:t>
            </a:r>
            <a:r>
              <a:rPr lang="en-US" b="0" dirty="0"/>
              <a:t>of firms shut down for an average of </a:t>
            </a:r>
            <a:r>
              <a:rPr lang="en-US" dirty="0"/>
              <a:t>5.1 days, </a:t>
            </a:r>
            <a:r>
              <a:rPr lang="en-US" b="0" dirty="0"/>
              <a:t>losing </a:t>
            </a:r>
            <a:r>
              <a:rPr lang="en-US" dirty="0"/>
              <a:t>20.5% </a:t>
            </a:r>
            <a:r>
              <a:rPr lang="en-US" b="0" dirty="0"/>
              <a:t>of February revenue</a:t>
            </a:r>
          </a:p>
        </p:txBody>
      </p:sp>
    </p:spTree>
    <p:extLst>
      <p:ext uri="{BB962C8B-B14F-4D97-AF65-F5344CB8AC3E}">
        <p14:creationId xmlns:p14="http://schemas.microsoft.com/office/powerpoint/2010/main" val="11247236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0752DDC-0634-30BA-318D-81B1D7E00E95}"/>
              </a:ext>
            </a:extLst>
          </p:cNvPr>
          <p:cNvSpPr>
            <a:spLocks noGrp="1"/>
          </p:cNvSpPr>
          <p:nvPr>
            <p:ph type="body" sz="quarter" idx="10"/>
          </p:nvPr>
        </p:nvSpPr>
        <p:spPr/>
        <p:txBody>
          <a:bodyPr/>
          <a:lstStyle/>
          <a:p>
            <a:r>
              <a:rPr lang="en-US" dirty="0">
                <a:solidFill>
                  <a:schemeClr val="accent1"/>
                </a:solidFill>
              </a:rPr>
              <a:t>R</a:t>
            </a:r>
            <a:r>
              <a:rPr lang="en-US" altLang="zh-CN" dirty="0">
                <a:solidFill>
                  <a:schemeClr val="accent1"/>
                </a:solidFill>
              </a:rPr>
              <a:t>eliability is non-negotiable</a:t>
            </a:r>
            <a:endParaRPr lang="en-US" dirty="0">
              <a:solidFill>
                <a:schemeClr val="accent1"/>
              </a:solidFill>
            </a:endParaRPr>
          </a:p>
        </p:txBody>
      </p:sp>
      <p:sp>
        <p:nvSpPr>
          <p:cNvPr id="4" name="Title 3">
            <a:extLst>
              <a:ext uri="{FF2B5EF4-FFF2-40B4-BE49-F238E27FC236}">
                <a16:creationId xmlns:a16="http://schemas.microsoft.com/office/drawing/2014/main" id="{10CA5A22-79CB-CB38-5552-EDEA65E78ABF}"/>
              </a:ext>
            </a:extLst>
          </p:cNvPr>
          <p:cNvSpPr>
            <a:spLocks noGrp="1"/>
          </p:cNvSpPr>
          <p:nvPr>
            <p:ph type="title"/>
          </p:nvPr>
        </p:nvSpPr>
        <p:spPr/>
        <p:txBody>
          <a:bodyPr>
            <a:normAutofit/>
          </a:bodyPr>
          <a:lstStyle/>
          <a:p>
            <a:r>
              <a:rPr lang="en-US" sz="1800" dirty="0"/>
              <a:t>Power grid disruptions are a worldwide phenomenon and not limited to specific economic, technical or demographic conditions</a:t>
            </a:r>
          </a:p>
        </p:txBody>
      </p:sp>
      <p:sp>
        <p:nvSpPr>
          <p:cNvPr id="6" name="TextBox 5">
            <a:extLst>
              <a:ext uri="{FF2B5EF4-FFF2-40B4-BE49-F238E27FC236}">
                <a16:creationId xmlns:a16="http://schemas.microsoft.com/office/drawing/2014/main" id="{FF1C1B26-0AA7-3934-CD59-A43A5E5498E3}"/>
              </a:ext>
            </a:extLst>
          </p:cNvPr>
          <p:cNvSpPr txBox="1"/>
          <p:nvPr/>
        </p:nvSpPr>
        <p:spPr>
          <a:xfrm>
            <a:off x="2036172" y="3000890"/>
            <a:ext cx="5033682" cy="215444"/>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spAutoFit/>
          </a:bodyPr>
          <a:lstStyle/>
          <a:p>
            <a:pPr algn="ctr"/>
            <a:r>
              <a:rPr lang="en-US" sz="1400" dirty="0">
                <a:solidFill>
                  <a:schemeClr val="bg1"/>
                </a:solidFill>
                <a:latin typeface="Lucida Sans" pitchFamily="34" charset="0"/>
                <a:cs typeface="Lucida Sans" pitchFamily="34" charset="0"/>
              </a:rPr>
              <a:t>SUSAN</a:t>
            </a:r>
          </a:p>
        </p:txBody>
      </p:sp>
      <p:pic>
        <p:nvPicPr>
          <p:cNvPr id="9" name="Picture 8" descr="Simple World Map Outline Images – Browse 101,530 Stock Photos, Vectors, and  Video | Adobe Stock">
            <a:extLst>
              <a:ext uri="{FF2B5EF4-FFF2-40B4-BE49-F238E27FC236}">
                <a16:creationId xmlns:a16="http://schemas.microsoft.com/office/drawing/2014/main" id="{9A302A64-A8BF-7738-54E7-FE848A7C8517}"/>
              </a:ext>
            </a:extLst>
          </p:cNvPr>
          <p:cNvPicPr>
            <a:picLocks noChangeAspect="1"/>
          </p:cNvPicPr>
          <p:nvPr/>
        </p:nvPicPr>
        <p:blipFill>
          <a:blip r:embed="rId3">
            <a:duotone>
              <a:schemeClr val="accent2">
                <a:shade val="45000"/>
                <a:satMod val="135000"/>
              </a:schemeClr>
              <a:prstClr val="white"/>
            </a:duotone>
          </a:blip>
          <a:stretch>
            <a:fillRect/>
          </a:stretch>
        </p:blipFill>
        <p:spPr>
          <a:xfrm>
            <a:off x="85362" y="1371600"/>
            <a:ext cx="8778416" cy="4861663"/>
          </a:xfrm>
          <a:prstGeom prst="rect">
            <a:avLst/>
          </a:prstGeom>
        </p:spPr>
      </p:pic>
      <p:sp>
        <p:nvSpPr>
          <p:cNvPr id="11" name="TextBox 10">
            <a:extLst>
              <a:ext uri="{FF2B5EF4-FFF2-40B4-BE49-F238E27FC236}">
                <a16:creationId xmlns:a16="http://schemas.microsoft.com/office/drawing/2014/main" id="{B7BB7FD1-0BE4-6D3B-06F2-E4467CF98C09}"/>
              </a:ext>
            </a:extLst>
          </p:cNvPr>
          <p:cNvSpPr txBox="1"/>
          <p:nvPr/>
        </p:nvSpPr>
        <p:spPr>
          <a:xfrm>
            <a:off x="1574422" y="2534760"/>
            <a:ext cx="1607694" cy="845978"/>
          </a:xfrm>
          <a:prstGeom prst="rect">
            <a:avLst/>
          </a:prstGeom>
          <a:solidFill>
            <a:schemeClr val="bg2"/>
          </a:solidFill>
          <a:ln w="19050">
            <a:solidFill>
              <a:schemeClr val="tx2"/>
            </a:solidFill>
          </a:ln>
        </p:spPr>
        <p:txBody>
          <a:bodyPr anchor="ctr" anchorCtr="0"/>
          <a:lstStyle>
            <a:defPPr>
              <a:defRPr lang="en-US"/>
            </a:defPPr>
            <a:lvl1pPr marL="0" lvl="0" indent="0" algn="ctr" eaLnBrk="0" hangingPunct="0">
              <a:lnSpc>
                <a:spcPct val="100000"/>
              </a:lnSpc>
              <a:spcBef>
                <a:spcPts val="1200"/>
              </a:spcBef>
              <a:buSzPct val="85000"/>
              <a:buFont typeface="Book Antiqua" pitchFamily="18" charset="0"/>
              <a:buNone/>
              <a:defRPr sz="1200" b="0">
                <a:solidFill>
                  <a:schemeClr val="tx2"/>
                </a:solidFill>
                <a:latin typeface="Lucida Sans" pitchFamily="34" charset="0"/>
                <a:cs typeface="Lucida Sans" pitchFamily="34" charset="0"/>
              </a:defRPr>
            </a:lvl1pPr>
            <a:lvl2pPr indent="-228600" eaLnBrk="0" hangingPunct="0">
              <a:lnSpc>
                <a:spcPct val="100000"/>
              </a:lnSpc>
              <a:spcBef>
                <a:spcPts val="600"/>
              </a:spcBef>
              <a:buFont typeface="Wingdings" pitchFamily="2" charset="2"/>
              <a:buChar char="§"/>
              <a:defRPr sz="1200">
                <a:solidFill>
                  <a:schemeClr val="tx2"/>
                </a:solidFill>
                <a:latin typeface="Lucida Sans" pitchFamily="34" charset="0"/>
                <a:cs typeface="Lucida Sans" pitchFamily="34" charset="0"/>
              </a:defRPr>
            </a:lvl2pPr>
            <a:lvl3pPr marL="685800" indent="-228600" eaLnBrk="0" hangingPunct="0">
              <a:lnSpc>
                <a:spcPct val="100000"/>
              </a:lnSpc>
              <a:spcBef>
                <a:spcPts val="600"/>
              </a:spcBef>
              <a:buFont typeface="Book Antiqua" pitchFamily="18" charset="0"/>
              <a:buChar char="─"/>
              <a:defRPr sz="1100">
                <a:solidFill>
                  <a:schemeClr val="tx2"/>
                </a:solidFill>
                <a:latin typeface="Lucida Sans" pitchFamily="34" charset="0"/>
                <a:cs typeface="Lucida Sans" pitchFamily="34" charset="0"/>
              </a:defRPr>
            </a:lvl3pPr>
            <a:lvl4pPr marL="914400" indent="-228600" eaLnBrk="0" hangingPunct="0">
              <a:lnSpc>
                <a:spcPct val="100000"/>
              </a:lnSpc>
              <a:spcBef>
                <a:spcPts val="600"/>
              </a:spcBef>
              <a:buFont typeface="Arial" pitchFamily="34" charset="0"/>
              <a:buChar char="•"/>
              <a:defRPr sz="1000">
                <a:solidFill>
                  <a:schemeClr val="tx2"/>
                </a:solidFill>
                <a:latin typeface="Lucida Sans" pitchFamily="34" charset="0"/>
                <a:cs typeface="Lucida Sans" pitchFamily="34" charset="0"/>
              </a:defRPr>
            </a:lvl4pPr>
            <a:lvl5pPr marL="2057400" indent="-228600" eaLnBrk="0" hangingPunct="0">
              <a:spcBef>
                <a:spcPts val="600"/>
              </a:spcBef>
              <a:buFont typeface="Arial" charset="0"/>
              <a:buChar char="»"/>
              <a:defRPr sz="1200">
                <a:latin typeface="+mn-lt"/>
              </a:defRPr>
            </a:lvl5pPr>
            <a:lvl6pPr marL="2514600" indent="-228600">
              <a:spcBef>
                <a:spcPct val="20000"/>
              </a:spcBef>
              <a:buFont typeface="Arial" pitchFamily="34" charset="0"/>
              <a:buChar char="•"/>
              <a:defRPr sz="2000">
                <a:latin typeface="+mn-lt"/>
              </a:defRPr>
            </a:lvl6pPr>
            <a:lvl7pPr marL="2971800" indent="-228600">
              <a:spcBef>
                <a:spcPct val="20000"/>
              </a:spcBef>
              <a:buFont typeface="Arial" pitchFamily="34" charset="0"/>
              <a:buChar char="•"/>
              <a:defRPr sz="2000">
                <a:latin typeface="+mn-lt"/>
              </a:defRPr>
            </a:lvl7pPr>
            <a:lvl8pPr marL="3429000" indent="-228600">
              <a:spcBef>
                <a:spcPct val="20000"/>
              </a:spcBef>
              <a:buFont typeface="Arial" pitchFamily="34" charset="0"/>
              <a:buChar char="•"/>
              <a:defRPr sz="2000">
                <a:latin typeface="+mn-lt"/>
              </a:defRPr>
            </a:lvl8pPr>
            <a:lvl9pPr marL="3886200" indent="-228600">
              <a:spcBef>
                <a:spcPct val="20000"/>
              </a:spcBef>
              <a:buFont typeface="Arial" pitchFamily="34" charset="0"/>
              <a:buChar char="•"/>
              <a:defRPr sz="2000">
                <a:latin typeface="+mn-lt"/>
              </a:defRPr>
            </a:lvl9pPr>
          </a:lstStyle>
          <a:p>
            <a:r>
              <a:rPr lang="en-US" altLang="zh-CN" sz="1400" b="1" dirty="0"/>
              <a:t>Iberian Peninsula   </a:t>
            </a:r>
            <a:r>
              <a:rPr lang="en-US" altLang="zh-CN" i="1" dirty="0"/>
              <a:t>2025</a:t>
            </a:r>
            <a:r>
              <a:rPr lang="en-US" altLang="zh-CN" dirty="0"/>
              <a:t>                   Overvoltage</a:t>
            </a:r>
          </a:p>
        </p:txBody>
      </p:sp>
      <p:pic>
        <p:nvPicPr>
          <p:cNvPr id="18" name="Graphic 17" descr="Marker with solid fill">
            <a:extLst>
              <a:ext uri="{FF2B5EF4-FFF2-40B4-BE49-F238E27FC236}">
                <a16:creationId xmlns:a16="http://schemas.microsoft.com/office/drawing/2014/main" id="{C8999BD7-C339-58C6-640F-0DE059F613B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87604" y="3000890"/>
            <a:ext cx="457200" cy="457200"/>
          </a:xfrm>
          <a:prstGeom prst="rect">
            <a:avLst/>
          </a:prstGeom>
        </p:spPr>
      </p:pic>
      <p:cxnSp>
        <p:nvCxnSpPr>
          <p:cNvPr id="24" name="Connector: Elbow 23">
            <a:extLst>
              <a:ext uri="{FF2B5EF4-FFF2-40B4-BE49-F238E27FC236}">
                <a16:creationId xmlns:a16="http://schemas.microsoft.com/office/drawing/2014/main" id="{D6C18492-5CB7-EBE0-27E4-304EDC88D7BD}"/>
              </a:ext>
            </a:extLst>
          </p:cNvPr>
          <p:cNvCxnSpPr>
            <a:cxnSpLocks/>
            <a:stCxn id="11" idx="3"/>
          </p:cNvCxnSpPr>
          <p:nvPr/>
        </p:nvCxnSpPr>
        <p:spPr bwMode="auto">
          <a:xfrm>
            <a:off x="3182116" y="2957749"/>
            <a:ext cx="905325" cy="256523"/>
          </a:xfrm>
          <a:prstGeom prst="bentConnector3">
            <a:avLst>
              <a:gd name="adj1" fmla="val 50000"/>
            </a:avLst>
          </a:prstGeom>
          <a:noFill/>
          <a:ln w="28575">
            <a:solidFill>
              <a:schemeClr val="tx2"/>
            </a:solidFill>
            <a:miter lim="800000"/>
            <a:headEnd/>
            <a:tailEnd/>
          </a:ln>
        </p:spPr>
      </p:cxnSp>
      <p:sp>
        <p:nvSpPr>
          <p:cNvPr id="28" name="TextBox 27">
            <a:extLst>
              <a:ext uri="{FF2B5EF4-FFF2-40B4-BE49-F238E27FC236}">
                <a16:creationId xmlns:a16="http://schemas.microsoft.com/office/drawing/2014/main" id="{4C414BB3-B871-F4FF-7B63-6918045F446E}"/>
              </a:ext>
            </a:extLst>
          </p:cNvPr>
          <p:cNvSpPr txBox="1"/>
          <p:nvPr/>
        </p:nvSpPr>
        <p:spPr>
          <a:xfrm>
            <a:off x="85362" y="5044648"/>
            <a:ext cx="1634130" cy="804581"/>
          </a:xfrm>
          <a:prstGeom prst="rect">
            <a:avLst/>
          </a:prstGeom>
          <a:solidFill>
            <a:schemeClr val="bg2"/>
          </a:solidFill>
          <a:ln w="19050">
            <a:solidFill>
              <a:schemeClr val="tx2"/>
            </a:solidFill>
          </a:ln>
        </p:spPr>
        <p:txBody>
          <a:bodyPr anchor="ctr" anchorCtr="0"/>
          <a:lstStyle>
            <a:defPPr>
              <a:defRPr lang="en-US"/>
            </a:defPPr>
            <a:lvl1pPr marL="0" lvl="0" indent="0" algn="ctr" eaLnBrk="0" hangingPunct="0">
              <a:lnSpc>
                <a:spcPct val="100000"/>
              </a:lnSpc>
              <a:spcBef>
                <a:spcPts val="1200"/>
              </a:spcBef>
              <a:buSzPct val="85000"/>
              <a:buFont typeface="Book Antiqua" pitchFamily="18" charset="0"/>
              <a:buNone/>
              <a:defRPr sz="1200" b="0">
                <a:solidFill>
                  <a:schemeClr val="tx2"/>
                </a:solidFill>
                <a:latin typeface="Lucida Sans" pitchFamily="34" charset="0"/>
                <a:cs typeface="Lucida Sans" pitchFamily="34" charset="0"/>
              </a:defRPr>
            </a:lvl1pPr>
            <a:lvl2pPr indent="-228600" eaLnBrk="0" hangingPunct="0">
              <a:lnSpc>
                <a:spcPct val="100000"/>
              </a:lnSpc>
              <a:spcBef>
                <a:spcPts val="600"/>
              </a:spcBef>
              <a:buFont typeface="Wingdings" pitchFamily="2" charset="2"/>
              <a:buChar char="§"/>
              <a:defRPr sz="1200">
                <a:solidFill>
                  <a:schemeClr val="tx2"/>
                </a:solidFill>
                <a:latin typeface="Lucida Sans" pitchFamily="34" charset="0"/>
                <a:cs typeface="Lucida Sans" pitchFamily="34" charset="0"/>
              </a:defRPr>
            </a:lvl2pPr>
            <a:lvl3pPr marL="685800" indent="-228600" eaLnBrk="0" hangingPunct="0">
              <a:lnSpc>
                <a:spcPct val="100000"/>
              </a:lnSpc>
              <a:spcBef>
                <a:spcPts val="600"/>
              </a:spcBef>
              <a:buFont typeface="Book Antiqua" pitchFamily="18" charset="0"/>
              <a:buChar char="─"/>
              <a:defRPr sz="1100">
                <a:solidFill>
                  <a:schemeClr val="tx2"/>
                </a:solidFill>
                <a:latin typeface="Lucida Sans" pitchFamily="34" charset="0"/>
                <a:cs typeface="Lucida Sans" pitchFamily="34" charset="0"/>
              </a:defRPr>
            </a:lvl3pPr>
            <a:lvl4pPr marL="914400" indent="-228600" eaLnBrk="0" hangingPunct="0">
              <a:lnSpc>
                <a:spcPct val="100000"/>
              </a:lnSpc>
              <a:spcBef>
                <a:spcPts val="600"/>
              </a:spcBef>
              <a:buFont typeface="Arial" pitchFamily="34" charset="0"/>
              <a:buChar char="•"/>
              <a:defRPr sz="1000">
                <a:solidFill>
                  <a:schemeClr val="tx2"/>
                </a:solidFill>
                <a:latin typeface="Lucida Sans" pitchFamily="34" charset="0"/>
                <a:cs typeface="Lucida Sans" pitchFamily="34" charset="0"/>
              </a:defRPr>
            </a:lvl4pPr>
            <a:lvl5pPr marL="2057400" indent="-228600" eaLnBrk="0" hangingPunct="0">
              <a:spcBef>
                <a:spcPts val="600"/>
              </a:spcBef>
              <a:buFont typeface="Arial" charset="0"/>
              <a:buChar char="»"/>
              <a:defRPr sz="1200">
                <a:latin typeface="+mn-lt"/>
              </a:defRPr>
            </a:lvl5pPr>
            <a:lvl6pPr marL="2514600" indent="-228600">
              <a:spcBef>
                <a:spcPct val="20000"/>
              </a:spcBef>
              <a:buFont typeface="Arial" pitchFamily="34" charset="0"/>
              <a:buChar char="•"/>
              <a:defRPr sz="2000">
                <a:latin typeface="+mn-lt"/>
              </a:defRPr>
            </a:lvl6pPr>
            <a:lvl7pPr marL="2971800" indent="-228600">
              <a:spcBef>
                <a:spcPct val="20000"/>
              </a:spcBef>
              <a:buFont typeface="Arial" pitchFamily="34" charset="0"/>
              <a:buChar char="•"/>
              <a:defRPr sz="2000">
                <a:latin typeface="+mn-lt"/>
              </a:defRPr>
            </a:lvl7pPr>
            <a:lvl8pPr marL="3429000" indent="-228600">
              <a:spcBef>
                <a:spcPct val="20000"/>
              </a:spcBef>
              <a:buFont typeface="Arial" pitchFamily="34" charset="0"/>
              <a:buChar char="•"/>
              <a:defRPr sz="2000">
                <a:latin typeface="+mn-lt"/>
              </a:defRPr>
            </a:lvl8pPr>
            <a:lvl9pPr marL="3886200" indent="-228600">
              <a:spcBef>
                <a:spcPct val="20000"/>
              </a:spcBef>
              <a:buFont typeface="Arial" pitchFamily="34" charset="0"/>
              <a:buChar char="•"/>
              <a:defRPr sz="2000">
                <a:latin typeface="+mn-lt"/>
              </a:defRPr>
            </a:lvl9pPr>
          </a:lstStyle>
          <a:p>
            <a:r>
              <a:rPr lang="en-US" altLang="zh-CN" sz="1400" b="1" dirty="0"/>
              <a:t>Chile                  </a:t>
            </a:r>
            <a:r>
              <a:rPr lang="en-US" altLang="zh-CN" i="1" dirty="0"/>
              <a:t>2025          </a:t>
            </a:r>
            <a:r>
              <a:rPr lang="en-US" altLang="zh-CN" dirty="0"/>
              <a:t>Transmission failure</a:t>
            </a:r>
          </a:p>
        </p:txBody>
      </p:sp>
      <p:pic>
        <p:nvPicPr>
          <p:cNvPr id="29" name="Graphic 28" descr="Marker with solid fill">
            <a:extLst>
              <a:ext uri="{FF2B5EF4-FFF2-40B4-BE49-F238E27FC236}">
                <a16:creationId xmlns:a16="http://schemas.microsoft.com/office/drawing/2014/main" id="{8CE7D03B-743A-5112-B266-086D5B58E5E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89623" y="4912596"/>
            <a:ext cx="457200" cy="457200"/>
          </a:xfrm>
          <a:prstGeom prst="rect">
            <a:avLst/>
          </a:prstGeom>
        </p:spPr>
      </p:pic>
      <p:cxnSp>
        <p:nvCxnSpPr>
          <p:cNvPr id="30" name="Connector: Elbow 29">
            <a:extLst>
              <a:ext uri="{FF2B5EF4-FFF2-40B4-BE49-F238E27FC236}">
                <a16:creationId xmlns:a16="http://schemas.microsoft.com/office/drawing/2014/main" id="{75475B22-CF56-C45C-E00B-69B119115295}"/>
              </a:ext>
            </a:extLst>
          </p:cNvPr>
          <p:cNvCxnSpPr>
            <a:cxnSpLocks/>
          </p:cNvCxnSpPr>
          <p:nvPr/>
        </p:nvCxnSpPr>
        <p:spPr bwMode="auto">
          <a:xfrm rot="10800000" flipV="1">
            <a:off x="1705875" y="5175316"/>
            <a:ext cx="924489" cy="271623"/>
          </a:xfrm>
          <a:prstGeom prst="bentConnector3">
            <a:avLst>
              <a:gd name="adj1" fmla="val 51476"/>
            </a:avLst>
          </a:prstGeom>
          <a:noFill/>
          <a:ln w="28575">
            <a:solidFill>
              <a:schemeClr val="tx2"/>
            </a:solidFill>
            <a:miter lim="800000"/>
            <a:headEnd/>
            <a:tailEnd/>
          </a:ln>
        </p:spPr>
      </p:cxnSp>
      <p:sp>
        <p:nvSpPr>
          <p:cNvPr id="34" name="TextBox 33">
            <a:extLst>
              <a:ext uri="{FF2B5EF4-FFF2-40B4-BE49-F238E27FC236}">
                <a16:creationId xmlns:a16="http://schemas.microsoft.com/office/drawing/2014/main" id="{34D2BA88-FA37-E5A5-267E-F620C5086E2B}"/>
              </a:ext>
            </a:extLst>
          </p:cNvPr>
          <p:cNvSpPr txBox="1"/>
          <p:nvPr/>
        </p:nvSpPr>
        <p:spPr>
          <a:xfrm>
            <a:off x="6513068" y="2352613"/>
            <a:ext cx="1607694" cy="845978"/>
          </a:xfrm>
          <a:prstGeom prst="rect">
            <a:avLst/>
          </a:prstGeom>
          <a:solidFill>
            <a:schemeClr val="bg2"/>
          </a:solidFill>
          <a:ln w="19050">
            <a:solidFill>
              <a:schemeClr val="tx2"/>
            </a:solidFill>
          </a:ln>
        </p:spPr>
        <p:txBody>
          <a:bodyPr anchor="ctr" anchorCtr="0"/>
          <a:lstStyle>
            <a:defPPr>
              <a:defRPr lang="en-US"/>
            </a:defPPr>
            <a:lvl1pPr marL="0" lvl="0" indent="0" algn="ctr" eaLnBrk="0" hangingPunct="0">
              <a:lnSpc>
                <a:spcPct val="100000"/>
              </a:lnSpc>
              <a:spcBef>
                <a:spcPts val="1200"/>
              </a:spcBef>
              <a:buSzPct val="85000"/>
              <a:buFont typeface="Book Antiqua" pitchFamily="18" charset="0"/>
              <a:buNone/>
              <a:defRPr sz="1200" b="0">
                <a:solidFill>
                  <a:schemeClr val="tx2"/>
                </a:solidFill>
                <a:latin typeface="Lucida Sans" pitchFamily="34" charset="0"/>
                <a:cs typeface="Lucida Sans" pitchFamily="34" charset="0"/>
              </a:defRPr>
            </a:lvl1pPr>
            <a:lvl2pPr indent="-228600" eaLnBrk="0" hangingPunct="0">
              <a:lnSpc>
                <a:spcPct val="100000"/>
              </a:lnSpc>
              <a:spcBef>
                <a:spcPts val="600"/>
              </a:spcBef>
              <a:buFont typeface="Wingdings" pitchFamily="2" charset="2"/>
              <a:buChar char="§"/>
              <a:defRPr sz="1200">
                <a:solidFill>
                  <a:schemeClr val="tx2"/>
                </a:solidFill>
                <a:latin typeface="Lucida Sans" pitchFamily="34" charset="0"/>
                <a:cs typeface="Lucida Sans" pitchFamily="34" charset="0"/>
              </a:defRPr>
            </a:lvl2pPr>
            <a:lvl3pPr marL="685800" indent="-228600" eaLnBrk="0" hangingPunct="0">
              <a:lnSpc>
                <a:spcPct val="100000"/>
              </a:lnSpc>
              <a:spcBef>
                <a:spcPts val="600"/>
              </a:spcBef>
              <a:buFont typeface="Book Antiqua" pitchFamily="18" charset="0"/>
              <a:buChar char="─"/>
              <a:defRPr sz="1100">
                <a:solidFill>
                  <a:schemeClr val="tx2"/>
                </a:solidFill>
                <a:latin typeface="Lucida Sans" pitchFamily="34" charset="0"/>
                <a:cs typeface="Lucida Sans" pitchFamily="34" charset="0"/>
              </a:defRPr>
            </a:lvl3pPr>
            <a:lvl4pPr marL="914400" indent="-228600" eaLnBrk="0" hangingPunct="0">
              <a:lnSpc>
                <a:spcPct val="100000"/>
              </a:lnSpc>
              <a:spcBef>
                <a:spcPts val="600"/>
              </a:spcBef>
              <a:buFont typeface="Arial" pitchFamily="34" charset="0"/>
              <a:buChar char="•"/>
              <a:defRPr sz="1000">
                <a:solidFill>
                  <a:schemeClr val="tx2"/>
                </a:solidFill>
                <a:latin typeface="Lucida Sans" pitchFamily="34" charset="0"/>
                <a:cs typeface="Lucida Sans" pitchFamily="34" charset="0"/>
              </a:defRPr>
            </a:lvl4pPr>
            <a:lvl5pPr marL="2057400" indent="-228600" eaLnBrk="0" hangingPunct="0">
              <a:spcBef>
                <a:spcPts val="600"/>
              </a:spcBef>
              <a:buFont typeface="Arial" charset="0"/>
              <a:buChar char="»"/>
              <a:defRPr sz="1200">
                <a:latin typeface="+mn-lt"/>
              </a:defRPr>
            </a:lvl5pPr>
            <a:lvl6pPr marL="2514600" indent="-228600">
              <a:spcBef>
                <a:spcPct val="20000"/>
              </a:spcBef>
              <a:buFont typeface="Arial" pitchFamily="34" charset="0"/>
              <a:buChar char="•"/>
              <a:defRPr sz="2000">
                <a:latin typeface="+mn-lt"/>
              </a:defRPr>
            </a:lvl6pPr>
            <a:lvl7pPr marL="2971800" indent="-228600">
              <a:spcBef>
                <a:spcPct val="20000"/>
              </a:spcBef>
              <a:buFont typeface="Arial" pitchFamily="34" charset="0"/>
              <a:buChar char="•"/>
              <a:defRPr sz="2000">
                <a:latin typeface="+mn-lt"/>
              </a:defRPr>
            </a:lvl7pPr>
            <a:lvl8pPr marL="3429000" indent="-228600">
              <a:spcBef>
                <a:spcPct val="20000"/>
              </a:spcBef>
              <a:buFont typeface="Arial" pitchFamily="34" charset="0"/>
              <a:buChar char="•"/>
              <a:defRPr sz="2000">
                <a:latin typeface="+mn-lt"/>
              </a:defRPr>
            </a:lvl8pPr>
            <a:lvl9pPr marL="3886200" indent="-228600">
              <a:spcBef>
                <a:spcPct val="20000"/>
              </a:spcBef>
              <a:buFont typeface="Arial" pitchFamily="34" charset="0"/>
              <a:buChar char="•"/>
              <a:defRPr sz="2000">
                <a:latin typeface="+mn-lt"/>
              </a:defRPr>
            </a:lvl9pPr>
          </a:lstStyle>
          <a:p>
            <a:r>
              <a:rPr lang="en-US" altLang="zh-CN" sz="1400" b="1" dirty="0"/>
              <a:t>Pakistan              </a:t>
            </a:r>
            <a:r>
              <a:rPr lang="en-US" altLang="zh-CN" i="1" dirty="0"/>
              <a:t>2023</a:t>
            </a:r>
            <a:r>
              <a:rPr lang="en-US" altLang="zh-CN" dirty="0"/>
              <a:t>                   </a:t>
            </a:r>
            <a:r>
              <a:rPr lang="en-US" dirty="0"/>
              <a:t>Grid frequency failure</a:t>
            </a:r>
          </a:p>
        </p:txBody>
      </p:sp>
      <p:pic>
        <p:nvPicPr>
          <p:cNvPr id="41" name="Graphic 40" descr="Marker with solid fill">
            <a:extLst>
              <a:ext uri="{FF2B5EF4-FFF2-40B4-BE49-F238E27FC236}">
                <a16:creationId xmlns:a16="http://schemas.microsoft.com/office/drawing/2014/main" id="{70E66251-CD54-C521-FD74-7E1BC00B84DE}"/>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518471" y="3319017"/>
            <a:ext cx="457200" cy="457200"/>
          </a:xfrm>
          <a:prstGeom prst="rect">
            <a:avLst/>
          </a:prstGeom>
        </p:spPr>
      </p:pic>
      <p:cxnSp>
        <p:nvCxnSpPr>
          <p:cNvPr id="42" name="Connector: Elbow 41">
            <a:extLst>
              <a:ext uri="{FF2B5EF4-FFF2-40B4-BE49-F238E27FC236}">
                <a16:creationId xmlns:a16="http://schemas.microsoft.com/office/drawing/2014/main" id="{66F9FAC2-B6DC-FFB3-F16B-DABD5C6E2CBB}"/>
              </a:ext>
            </a:extLst>
          </p:cNvPr>
          <p:cNvCxnSpPr>
            <a:cxnSpLocks/>
          </p:cNvCxnSpPr>
          <p:nvPr/>
        </p:nvCxnSpPr>
        <p:spPr bwMode="auto">
          <a:xfrm rot="10800000" flipV="1">
            <a:off x="5781514" y="2827332"/>
            <a:ext cx="727412" cy="693319"/>
          </a:xfrm>
          <a:prstGeom prst="bentConnector3">
            <a:avLst>
              <a:gd name="adj1" fmla="val 50000"/>
            </a:avLst>
          </a:prstGeom>
          <a:noFill/>
          <a:ln w="28575">
            <a:solidFill>
              <a:schemeClr val="tx2"/>
            </a:solidFill>
            <a:miter lim="800000"/>
            <a:headEnd/>
            <a:tailEnd/>
          </a:ln>
        </p:spPr>
      </p:cxnSp>
      <p:sp>
        <p:nvSpPr>
          <p:cNvPr id="44" name="TextBox 43">
            <a:extLst>
              <a:ext uri="{FF2B5EF4-FFF2-40B4-BE49-F238E27FC236}">
                <a16:creationId xmlns:a16="http://schemas.microsoft.com/office/drawing/2014/main" id="{8098759D-B581-479E-DDC9-5B7EF037A4F9}"/>
              </a:ext>
            </a:extLst>
          </p:cNvPr>
          <p:cNvSpPr txBox="1"/>
          <p:nvPr/>
        </p:nvSpPr>
        <p:spPr>
          <a:xfrm>
            <a:off x="5390639" y="5003350"/>
            <a:ext cx="1609930" cy="615553"/>
          </a:xfrm>
          <a:prstGeom prst="rect">
            <a:avLst/>
          </a:prstGeom>
          <a:solidFill>
            <a:schemeClr val="bg2"/>
          </a:solidFill>
          <a:ln w="19050">
            <a:solidFill>
              <a:schemeClr val="tx2"/>
            </a:solidFill>
          </a:ln>
        </p:spPr>
        <p:txBody>
          <a:bodyPr anchor="ctr" anchorCtr="0"/>
          <a:lstStyle>
            <a:defPPr>
              <a:defRPr lang="en-US"/>
            </a:defPPr>
            <a:lvl1pPr marL="0" lvl="0" indent="0" algn="ctr" eaLnBrk="0" hangingPunct="0">
              <a:lnSpc>
                <a:spcPct val="100000"/>
              </a:lnSpc>
              <a:spcBef>
                <a:spcPts val="1200"/>
              </a:spcBef>
              <a:buSzPct val="85000"/>
              <a:buFont typeface="Book Antiqua" pitchFamily="18" charset="0"/>
              <a:buNone/>
              <a:defRPr sz="1200" b="0">
                <a:solidFill>
                  <a:schemeClr val="tx2"/>
                </a:solidFill>
                <a:latin typeface="Lucida Sans" pitchFamily="34" charset="0"/>
                <a:cs typeface="Lucida Sans" pitchFamily="34" charset="0"/>
              </a:defRPr>
            </a:lvl1pPr>
            <a:lvl2pPr indent="-228600" eaLnBrk="0" hangingPunct="0">
              <a:lnSpc>
                <a:spcPct val="100000"/>
              </a:lnSpc>
              <a:spcBef>
                <a:spcPts val="600"/>
              </a:spcBef>
              <a:buFont typeface="Wingdings" pitchFamily="2" charset="2"/>
              <a:buChar char="§"/>
              <a:defRPr sz="1200">
                <a:solidFill>
                  <a:schemeClr val="tx2"/>
                </a:solidFill>
                <a:latin typeface="Lucida Sans" pitchFamily="34" charset="0"/>
                <a:cs typeface="Lucida Sans" pitchFamily="34" charset="0"/>
              </a:defRPr>
            </a:lvl2pPr>
            <a:lvl3pPr marL="685800" indent="-228600" eaLnBrk="0" hangingPunct="0">
              <a:lnSpc>
                <a:spcPct val="100000"/>
              </a:lnSpc>
              <a:spcBef>
                <a:spcPts val="600"/>
              </a:spcBef>
              <a:buFont typeface="Book Antiqua" pitchFamily="18" charset="0"/>
              <a:buChar char="─"/>
              <a:defRPr sz="1100">
                <a:solidFill>
                  <a:schemeClr val="tx2"/>
                </a:solidFill>
                <a:latin typeface="Lucida Sans" pitchFamily="34" charset="0"/>
                <a:cs typeface="Lucida Sans" pitchFamily="34" charset="0"/>
              </a:defRPr>
            </a:lvl3pPr>
            <a:lvl4pPr marL="914400" indent="-228600" eaLnBrk="0" hangingPunct="0">
              <a:lnSpc>
                <a:spcPct val="100000"/>
              </a:lnSpc>
              <a:spcBef>
                <a:spcPts val="600"/>
              </a:spcBef>
              <a:buFont typeface="Arial" pitchFamily="34" charset="0"/>
              <a:buChar char="•"/>
              <a:defRPr sz="1000">
                <a:solidFill>
                  <a:schemeClr val="tx2"/>
                </a:solidFill>
                <a:latin typeface="Lucida Sans" pitchFamily="34" charset="0"/>
                <a:cs typeface="Lucida Sans" pitchFamily="34" charset="0"/>
              </a:defRPr>
            </a:lvl4pPr>
            <a:lvl5pPr marL="2057400" indent="-228600" eaLnBrk="0" hangingPunct="0">
              <a:spcBef>
                <a:spcPts val="600"/>
              </a:spcBef>
              <a:buFont typeface="Arial" charset="0"/>
              <a:buChar char="»"/>
              <a:defRPr sz="1200">
                <a:latin typeface="+mn-lt"/>
              </a:defRPr>
            </a:lvl5pPr>
            <a:lvl6pPr marL="2514600" indent="-228600">
              <a:spcBef>
                <a:spcPct val="20000"/>
              </a:spcBef>
              <a:buFont typeface="Arial" pitchFamily="34" charset="0"/>
              <a:buChar char="•"/>
              <a:defRPr sz="2000">
                <a:latin typeface="+mn-lt"/>
              </a:defRPr>
            </a:lvl6pPr>
            <a:lvl7pPr marL="2971800" indent="-228600">
              <a:spcBef>
                <a:spcPct val="20000"/>
              </a:spcBef>
              <a:buFont typeface="Arial" pitchFamily="34" charset="0"/>
              <a:buChar char="•"/>
              <a:defRPr sz="2000">
                <a:latin typeface="+mn-lt"/>
              </a:defRPr>
            </a:lvl7pPr>
            <a:lvl8pPr marL="3429000" indent="-228600">
              <a:spcBef>
                <a:spcPct val="20000"/>
              </a:spcBef>
              <a:buFont typeface="Arial" pitchFamily="34" charset="0"/>
              <a:buChar char="•"/>
              <a:defRPr sz="2000">
                <a:latin typeface="+mn-lt"/>
              </a:defRPr>
            </a:lvl8pPr>
            <a:lvl9pPr marL="3886200" indent="-228600">
              <a:spcBef>
                <a:spcPct val="20000"/>
              </a:spcBef>
              <a:buFont typeface="Arial" pitchFamily="34" charset="0"/>
              <a:buChar char="•"/>
              <a:defRPr sz="2000">
                <a:latin typeface="+mn-lt"/>
              </a:defRPr>
            </a:lvl9pPr>
          </a:lstStyle>
          <a:p>
            <a:r>
              <a:rPr lang="en-US" altLang="zh-CN" sz="1400" b="1" dirty="0"/>
              <a:t>South Africa                  </a:t>
            </a:r>
            <a:r>
              <a:rPr lang="en-US" altLang="zh-CN" i="1" dirty="0"/>
              <a:t>2020                </a:t>
            </a:r>
            <a:r>
              <a:rPr lang="en-US" altLang="zh-CN" dirty="0"/>
              <a:t>Load shedding</a:t>
            </a:r>
          </a:p>
        </p:txBody>
      </p:sp>
      <p:pic>
        <p:nvPicPr>
          <p:cNvPr id="45" name="Graphic 44" descr="Marker with solid fill">
            <a:extLst>
              <a:ext uri="{FF2B5EF4-FFF2-40B4-BE49-F238E27FC236}">
                <a16:creationId xmlns:a16="http://schemas.microsoft.com/office/drawing/2014/main" id="{32E5AB92-7445-D739-0A2A-93C2534E7AC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514124" y="4836699"/>
            <a:ext cx="457200" cy="457200"/>
          </a:xfrm>
          <a:prstGeom prst="rect">
            <a:avLst/>
          </a:prstGeom>
        </p:spPr>
      </p:pic>
      <p:cxnSp>
        <p:nvCxnSpPr>
          <p:cNvPr id="46" name="Connector: Elbow 45">
            <a:extLst>
              <a:ext uri="{FF2B5EF4-FFF2-40B4-BE49-F238E27FC236}">
                <a16:creationId xmlns:a16="http://schemas.microsoft.com/office/drawing/2014/main" id="{4D626534-62E4-6FF9-A5C4-5D89CFBD7FF3}"/>
              </a:ext>
            </a:extLst>
          </p:cNvPr>
          <p:cNvCxnSpPr>
            <a:cxnSpLocks/>
          </p:cNvCxnSpPr>
          <p:nvPr/>
        </p:nvCxnSpPr>
        <p:spPr bwMode="auto">
          <a:xfrm rot="10800000">
            <a:off x="4741170" y="5044651"/>
            <a:ext cx="643030" cy="266477"/>
          </a:xfrm>
          <a:prstGeom prst="bentConnector3">
            <a:avLst>
              <a:gd name="adj1" fmla="val 50000"/>
            </a:avLst>
          </a:prstGeom>
          <a:noFill/>
          <a:ln w="28575">
            <a:solidFill>
              <a:schemeClr val="tx2"/>
            </a:solidFill>
            <a:miter lim="800000"/>
            <a:headEnd/>
            <a:tailEnd/>
          </a:ln>
        </p:spPr>
      </p:cxnSp>
      <p:sp>
        <p:nvSpPr>
          <p:cNvPr id="10" name="TextBox 9">
            <a:extLst>
              <a:ext uri="{FF2B5EF4-FFF2-40B4-BE49-F238E27FC236}">
                <a16:creationId xmlns:a16="http://schemas.microsoft.com/office/drawing/2014/main" id="{7D4770AB-1A9F-3F87-6935-5588F3A11DA9}"/>
              </a:ext>
            </a:extLst>
          </p:cNvPr>
          <p:cNvSpPr txBox="1"/>
          <p:nvPr/>
        </p:nvSpPr>
        <p:spPr>
          <a:xfrm>
            <a:off x="85362" y="6667230"/>
            <a:ext cx="8417661" cy="138499"/>
          </a:xfrm>
          <a:prstGeom prst="rect">
            <a:avLst/>
          </a:prstGeom>
          <a:noFill/>
        </p:spPr>
        <p:txBody>
          <a:bodyPr wrap="square" lIns="0" tIns="0" rIns="0" bIns="0" rtlCol="0">
            <a:spAutoFit/>
          </a:bodyPr>
          <a:lstStyle/>
          <a:p>
            <a:r>
              <a:rPr lang="en-US" sz="900" i="1" dirty="0">
                <a:solidFill>
                  <a:srgbClr val="000000"/>
                </a:solidFill>
                <a:latin typeface="Lucida Sans" pitchFamily="34" charset="0"/>
                <a:cs typeface="Lucida Sans" pitchFamily="34" charset="0"/>
              </a:rPr>
              <a:t>Sources: </a:t>
            </a:r>
            <a:r>
              <a:rPr lang="en-US" sz="900" i="1" dirty="0">
                <a:solidFill>
                  <a:schemeClr val="tx2">
                    <a:lumMod val="60000"/>
                    <a:lumOff val="40000"/>
                  </a:schemeClr>
                </a:solidFill>
                <a:latin typeface="Lucida Sans" pitchFamily="34" charset="0"/>
                <a:cs typeface="Lucida Sans" pitchFamily="34" charset="0"/>
                <a:hlinkClick r:id="rId5">
                  <a:extLst>
                    <a:ext uri="{A12FA001-AC4F-418D-AE19-62706E023703}">
                      <ahyp:hlinkClr xmlns:ahyp="http://schemas.microsoft.com/office/drawing/2018/hyperlinkcolor" val="tx"/>
                    </a:ext>
                  </a:extLst>
                </a:hlinkClick>
              </a:rPr>
              <a:t>Al Jazeera</a:t>
            </a:r>
            <a:r>
              <a:rPr lang="en-US" sz="900" i="1" dirty="0">
                <a:solidFill>
                  <a:schemeClr val="tx2">
                    <a:lumMod val="60000"/>
                    <a:lumOff val="40000"/>
                  </a:schemeClr>
                </a:solidFill>
                <a:latin typeface="Lucida Sans" pitchFamily="34" charset="0"/>
                <a:cs typeface="Lucida Sans" pitchFamily="34" charset="0"/>
              </a:rPr>
              <a:t>, </a:t>
            </a:r>
            <a:r>
              <a:rPr lang="en-US" sz="900" i="1" dirty="0">
                <a:solidFill>
                  <a:srgbClr val="000000"/>
                </a:solidFill>
                <a:latin typeface="Lucida Sans" pitchFamily="34" charset="0"/>
                <a:cs typeface="Lucida Sans" pitchFamily="34" charset="0"/>
                <a:hlinkClick r:id="rId6"/>
              </a:rPr>
              <a:t>France 24</a:t>
            </a:r>
            <a:r>
              <a:rPr lang="en-US" sz="900" i="1" dirty="0">
                <a:solidFill>
                  <a:srgbClr val="000000"/>
                </a:solidFill>
                <a:latin typeface="Lucida Sans" pitchFamily="34" charset="0"/>
                <a:cs typeface="Lucida Sans" pitchFamily="34" charset="0"/>
              </a:rPr>
              <a:t>, </a:t>
            </a:r>
            <a:r>
              <a:rPr lang="en-US" sz="900" i="1" dirty="0">
                <a:solidFill>
                  <a:srgbClr val="000000"/>
                </a:solidFill>
                <a:latin typeface="Lucida Sans" pitchFamily="34" charset="0"/>
                <a:cs typeface="Lucida Sans" pitchFamily="34" charset="0"/>
                <a:hlinkClick r:id="rId7"/>
              </a:rPr>
              <a:t>CNN</a:t>
            </a:r>
            <a:r>
              <a:rPr lang="en-US" sz="900" i="1" dirty="0">
                <a:solidFill>
                  <a:srgbClr val="000000"/>
                </a:solidFill>
                <a:latin typeface="Lucida Sans" pitchFamily="34" charset="0"/>
                <a:cs typeface="Lucida Sans" pitchFamily="34" charset="0"/>
              </a:rPr>
              <a:t>, </a:t>
            </a:r>
            <a:r>
              <a:rPr lang="en-US" sz="900" i="1" dirty="0">
                <a:solidFill>
                  <a:srgbClr val="000000"/>
                </a:solidFill>
                <a:latin typeface="Lucida Sans" pitchFamily="34" charset="0"/>
                <a:cs typeface="Lucida Sans" pitchFamily="34" charset="0"/>
                <a:hlinkClick r:id="rId8"/>
              </a:rPr>
              <a:t>The Citizen</a:t>
            </a:r>
            <a:r>
              <a:rPr lang="en-US" sz="900" i="1" dirty="0">
                <a:solidFill>
                  <a:srgbClr val="000000"/>
                </a:solidFill>
                <a:latin typeface="Lucida Sans" pitchFamily="34" charset="0"/>
                <a:cs typeface="Lucida Sans" pitchFamily="34" charset="0"/>
              </a:rPr>
              <a:t>, </a:t>
            </a:r>
            <a:r>
              <a:rPr lang="en-US" sz="900" i="1" dirty="0">
                <a:solidFill>
                  <a:srgbClr val="000000"/>
                </a:solidFill>
                <a:latin typeface="Lucida Sans" pitchFamily="34" charset="0"/>
                <a:cs typeface="Lucida Sans" pitchFamily="34" charset="0"/>
                <a:hlinkClick r:id="rId9"/>
              </a:rPr>
              <a:t>Business Insider</a:t>
            </a:r>
            <a:r>
              <a:rPr lang="en-US" sz="900" i="1" dirty="0">
                <a:solidFill>
                  <a:srgbClr val="000000"/>
                </a:solidFill>
                <a:latin typeface="Lucida Sans" pitchFamily="34" charset="0"/>
                <a:cs typeface="Lucida Sans" pitchFamily="34" charset="0"/>
              </a:rPr>
              <a:t>, </a:t>
            </a:r>
            <a:r>
              <a:rPr lang="en-US" sz="900" i="1" dirty="0">
                <a:solidFill>
                  <a:srgbClr val="000000"/>
                </a:solidFill>
                <a:latin typeface="Lucida Sans" pitchFamily="34" charset="0"/>
                <a:cs typeface="Lucida Sans" pitchFamily="34" charset="0"/>
                <a:hlinkClick r:id="rId10"/>
              </a:rPr>
              <a:t>ABC News</a:t>
            </a:r>
            <a:r>
              <a:rPr lang="en-US" sz="900" i="1" dirty="0">
                <a:solidFill>
                  <a:srgbClr val="000000"/>
                </a:solidFill>
                <a:latin typeface="Lucida Sans" pitchFamily="34" charset="0"/>
                <a:cs typeface="Lucida Sans" pitchFamily="34" charset="0"/>
              </a:rPr>
              <a:t>, </a:t>
            </a:r>
            <a:r>
              <a:rPr lang="en-US" sz="900" i="1" dirty="0">
                <a:solidFill>
                  <a:srgbClr val="000000"/>
                </a:solidFill>
                <a:latin typeface="Lucida Sans" pitchFamily="34" charset="0"/>
                <a:cs typeface="Lucida Sans" pitchFamily="34" charset="0"/>
                <a:hlinkClick r:id="rId11"/>
              </a:rPr>
              <a:t>The Associated Press</a:t>
            </a:r>
            <a:r>
              <a:rPr lang="en-US" sz="900" i="1" dirty="0">
                <a:solidFill>
                  <a:srgbClr val="000000"/>
                </a:solidFill>
                <a:latin typeface="Lucida Sans" pitchFamily="34" charset="0"/>
                <a:cs typeface="Lucida Sans" pitchFamily="34" charset="0"/>
              </a:rPr>
              <a:t>.</a:t>
            </a:r>
          </a:p>
        </p:txBody>
      </p:sp>
      <p:pic>
        <p:nvPicPr>
          <p:cNvPr id="23" name="Graphic 22" descr="Marker with solid fill">
            <a:extLst>
              <a:ext uri="{FF2B5EF4-FFF2-40B4-BE49-F238E27FC236}">
                <a16:creationId xmlns:a16="http://schemas.microsoft.com/office/drawing/2014/main" id="{63FDEFA3-B78D-FD24-DDE5-63CF18C91ED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771969" y="3444691"/>
            <a:ext cx="457200" cy="457200"/>
          </a:xfrm>
          <a:prstGeom prst="rect">
            <a:avLst/>
          </a:prstGeom>
        </p:spPr>
      </p:pic>
      <p:cxnSp>
        <p:nvCxnSpPr>
          <p:cNvPr id="25" name="Connector: Elbow 24">
            <a:extLst>
              <a:ext uri="{FF2B5EF4-FFF2-40B4-BE49-F238E27FC236}">
                <a16:creationId xmlns:a16="http://schemas.microsoft.com/office/drawing/2014/main" id="{A995DF9D-7D77-84BF-B173-372BC9094952}"/>
              </a:ext>
            </a:extLst>
          </p:cNvPr>
          <p:cNvCxnSpPr>
            <a:cxnSpLocks/>
          </p:cNvCxnSpPr>
          <p:nvPr/>
        </p:nvCxnSpPr>
        <p:spPr bwMode="auto">
          <a:xfrm rot="10800000">
            <a:off x="7069855" y="3673293"/>
            <a:ext cx="608624" cy="533959"/>
          </a:xfrm>
          <a:prstGeom prst="bentConnector3">
            <a:avLst>
              <a:gd name="adj1" fmla="val 50000"/>
            </a:avLst>
          </a:prstGeom>
          <a:noFill/>
          <a:ln w="28575">
            <a:solidFill>
              <a:schemeClr val="tx2"/>
            </a:solidFill>
            <a:miter lim="800000"/>
            <a:headEnd/>
            <a:tailEnd/>
          </a:ln>
        </p:spPr>
      </p:cxnSp>
      <p:sp>
        <p:nvSpPr>
          <p:cNvPr id="27" name="TextBox 26">
            <a:extLst>
              <a:ext uri="{FF2B5EF4-FFF2-40B4-BE49-F238E27FC236}">
                <a16:creationId xmlns:a16="http://schemas.microsoft.com/office/drawing/2014/main" id="{30EE477F-2149-4726-9788-F6550CF57E8C}"/>
              </a:ext>
            </a:extLst>
          </p:cNvPr>
          <p:cNvSpPr txBox="1"/>
          <p:nvPr/>
        </p:nvSpPr>
        <p:spPr>
          <a:xfrm>
            <a:off x="7678479" y="3784262"/>
            <a:ext cx="1359465" cy="845978"/>
          </a:xfrm>
          <a:prstGeom prst="rect">
            <a:avLst/>
          </a:prstGeom>
          <a:solidFill>
            <a:schemeClr val="bg2"/>
          </a:solidFill>
          <a:ln w="19050">
            <a:solidFill>
              <a:schemeClr val="tx2"/>
            </a:solidFill>
          </a:ln>
        </p:spPr>
        <p:txBody>
          <a:bodyPr anchor="ctr" anchorCtr="0"/>
          <a:lstStyle>
            <a:defPPr>
              <a:defRPr lang="en-US"/>
            </a:defPPr>
            <a:lvl1pPr marL="0" lvl="0" indent="0" algn="ctr" eaLnBrk="0" hangingPunct="0">
              <a:lnSpc>
                <a:spcPct val="100000"/>
              </a:lnSpc>
              <a:spcBef>
                <a:spcPts val="1200"/>
              </a:spcBef>
              <a:buSzPct val="85000"/>
              <a:buFont typeface="Book Antiqua" pitchFamily="18" charset="0"/>
              <a:buNone/>
              <a:defRPr sz="1200" b="0">
                <a:solidFill>
                  <a:schemeClr val="tx2"/>
                </a:solidFill>
                <a:latin typeface="Lucida Sans" pitchFamily="34" charset="0"/>
                <a:cs typeface="Lucida Sans" pitchFamily="34" charset="0"/>
              </a:defRPr>
            </a:lvl1pPr>
            <a:lvl2pPr indent="-228600" eaLnBrk="0" hangingPunct="0">
              <a:lnSpc>
                <a:spcPct val="100000"/>
              </a:lnSpc>
              <a:spcBef>
                <a:spcPts val="600"/>
              </a:spcBef>
              <a:buFont typeface="Wingdings" pitchFamily="2" charset="2"/>
              <a:buChar char="§"/>
              <a:defRPr sz="1200">
                <a:solidFill>
                  <a:schemeClr val="tx2"/>
                </a:solidFill>
                <a:latin typeface="Lucida Sans" pitchFamily="34" charset="0"/>
                <a:cs typeface="Lucida Sans" pitchFamily="34" charset="0"/>
              </a:defRPr>
            </a:lvl2pPr>
            <a:lvl3pPr marL="685800" indent="-228600" eaLnBrk="0" hangingPunct="0">
              <a:lnSpc>
                <a:spcPct val="100000"/>
              </a:lnSpc>
              <a:spcBef>
                <a:spcPts val="600"/>
              </a:spcBef>
              <a:buFont typeface="Book Antiqua" pitchFamily="18" charset="0"/>
              <a:buChar char="─"/>
              <a:defRPr sz="1100">
                <a:solidFill>
                  <a:schemeClr val="tx2"/>
                </a:solidFill>
                <a:latin typeface="Lucida Sans" pitchFamily="34" charset="0"/>
                <a:cs typeface="Lucida Sans" pitchFamily="34" charset="0"/>
              </a:defRPr>
            </a:lvl3pPr>
            <a:lvl4pPr marL="914400" indent="-228600" eaLnBrk="0" hangingPunct="0">
              <a:lnSpc>
                <a:spcPct val="100000"/>
              </a:lnSpc>
              <a:spcBef>
                <a:spcPts val="600"/>
              </a:spcBef>
              <a:buFont typeface="Arial" pitchFamily="34" charset="0"/>
              <a:buChar char="•"/>
              <a:defRPr sz="1000">
                <a:solidFill>
                  <a:schemeClr val="tx2"/>
                </a:solidFill>
                <a:latin typeface="Lucida Sans" pitchFamily="34" charset="0"/>
                <a:cs typeface="Lucida Sans" pitchFamily="34" charset="0"/>
              </a:defRPr>
            </a:lvl4pPr>
            <a:lvl5pPr marL="2057400" indent="-228600" eaLnBrk="0" hangingPunct="0">
              <a:spcBef>
                <a:spcPts val="600"/>
              </a:spcBef>
              <a:buFont typeface="Arial" charset="0"/>
              <a:buChar char="»"/>
              <a:defRPr sz="1200">
                <a:latin typeface="+mn-lt"/>
              </a:defRPr>
            </a:lvl5pPr>
            <a:lvl6pPr marL="2514600" indent="-228600">
              <a:spcBef>
                <a:spcPct val="20000"/>
              </a:spcBef>
              <a:buFont typeface="Arial" pitchFamily="34" charset="0"/>
              <a:buChar char="•"/>
              <a:defRPr sz="2000">
                <a:latin typeface="+mn-lt"/>
              </a:defRPr>
            </a:lvl6pPr>
            <a:lvl7pPr marL="2971800" indent="-228600">
              <a:spcBef>
                <a:spcPct val="20000"/>
              </a:spcBef>
              <a:buFont typeface="Arial" pitchFamily="34" charset="0"/>
              <a:buChar char="•"/>
              <a:defRPr sz="2000">
                <a:latin typeface="+mn-lt"/>
              </a:defRPr>
            </a:lvl7pPr>
            <a:lvl8pPr marL="3429000" indent="-228600">
              <a:spcBef>
                <a:spcPct val="20000"/>
              </a:spcBef>
              <a:buFont typeface="Arial" pitchFamily="34" charset="0"/>
              <a:buChar char="•"/>
              <a:defRPr sz="2000">
                <a:latin typeface="+mn-lt"/>
              </a:defRPr>
            </a:lvl8pPr>
            <a:lvl9pPr marL="3886200" indent="-228600">
              <a:spcBef>
                <a:spcPct val="20000"/>
              </a:spcBef>
              <a:buFont typeface="Arial" pitchFamily="34" charset="0"/>
              <a:buChar char="•"/>
              <a:defRPr sz="2000">
                <a:latin typeface="+mn-lt"/>
              </a:defRPr>
            </a:lvl9pPr>
          </a:lstStyle>
          <a:p>
            <a:r>
              <a:rPr lang="en-US" altLang="zh-CN" sz="1400" b="1" dirty="0"/>
              <a:t>Taiwan             </a:t>
            </a:r>
            <a:r>
              <a:rPr lang="en-US" altLang="zh-CN" i="1" dirty="0"/>
              <a:t>2022</a:t>
            </a:r>
            <a:r>
              <a:rPr lang="en-US" altLang="zh-CN" dirty="0"/>
              <a:t>                   </a:t>
            </a:r>
            <a:r>
              <a:rPr lang="en-US" dirty="0"/>
              <a:t>Transformer malfunction</a:t>
            </a:r>
          </a:p>
        </p:txBody>
      </p:sp>
      <p:pic>
        <p:nvPicPr>
          <p:cNvPr id="40" name="Graphic 39" descr="Marker with solid fill">
            <a:extLst>
              <a:ext uri="{FF2B5EF4-FFF2-40B4-BE49-F238E27FC236}">
                <a16:creationId xmlns:a16="http://schemas.microsoft.com/office/drawing/2014/main" id="{23FFEF4E-B64B-2256-08BE-9DC848F00C7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274420" y="3543121"/>
            <a:ext cx="457200" cy="457200"/>
          </a:xfrm>
          <a:prstGeom prst="rect">
            <a:avLst/>
          </a:prstGeom>
        </p:spPr>
      </p:pic>
      <p:cxnSp>
        <p:nvCxnSpPr>
          <p:cNvPr id="43" name="Connector: Elbow 42">
            <a:extLst>
              <a:ext uri="{FF2B5EF4-FFF2-40B4-BE49-F238E27FC236}">
                <a16:creationId xmlns:a16="http://schemas.microsoft.com/office/drawing/2014/main" id="{6DFD5EFD-08CB-BD86-9FE6-E87706270AE1}"/>
              </a:ext>
            </a:extLst>
          </p:cNvPr>
          <p:cNvCxnSpPr>
            <a:cxnSpLocks/>
          </p:cNvCxnSpPr>
          <p:nvPr/>
        </p:nvCxnSpPr>
        <p:spPr bwMode="auto">
          <a:xfrm>
            <a:off x="2523933" y="3781178"/>
            <a:ext cx="905325" cy="256523"/>
          </a:xfrm>
          <a:prstGeom prst="bentConnector3">
            <a:avLst>
              <a:gd name="adj1" fmla="val 50000"/>
            </a:avLst>
          </a:prstGeom>
          <a:noFill/>
          <a:ln w="28575">
            <a:solidFill>
              <a:schemeClr val="tx2"/>
            </a:solidFill>
            <a:miter lim="800000"/>
            <a:headEnd/>
            <a:tailEnd/>
          </a:ln>
        </p:spPr>
      </p:cxnSp>
      <p:sp>
        <p:nvSpPr>
          <p:cNvPr id="48" name="TextBox 47">
            <a:extLst>
              <a:ext uri="{FF2B5EF4-FFF2-40B4-BE49-F238E27FC236}">
                <a16:creationId xmlns:a16="http://schemas.microsoft.com/office/drawing/2014/main" id="{48E8394C-1A34-B3A7-25DF-9F264CA1E54E}"/>
              </a:ext>
            </a:extLst>
          </p:cNvPr>
          <p:cNvSpPr txBox="1"/>
          <p:nvPr/>
        </p:nvSpPr>
        <p:spPr>
          <a:xfrm>
            <a:off x="3410731" y="3716678"/>
            <a:ext cx="1311442" cy="615553"/>
          </a:xfrm>
          <a:prstGeom prst="rect">
            <a:avLst/>
          </a:prstGeom>
          <a:solidFill>
            <a:schemeClr val="bg2"/>
          </a:solidFill>
          <a:ln w="19050">
            <a:solidFill>
              <a:schemeClr val="tx2"/>
            </a:solidFill>
          </a:ln>
        </p:spPr>
        <p:txBody>
          <a:bodyPr anchor="ctr" anchorCtr="0"/>
          <a:lstStyle>
            <a:defPPr>
              <a:defRPr lang="en-US"/>
            </a:defPPr>
            <a:lvl1pPr marL="0" lvl="0" indent="0" algn="ctr" eaLnBrk="0" hangingPunct="0">
              <a:lnSpc>
                <a:spcPct val="100000"/>
              </a:lnSpc>
              <a:spcBef>
                <a:spcPts val="1200"/>
              </a:spcBef>
              <a:buSzPct val="85000"/>
              <a:buFont typeface="Book Antiqua" pitchFamily="18" charset="0"/>
              <a:buNone/>
              <a:defRPr sz="1200" b="0">
                <a:solidFill>
                  <a:schemeClr val="tx2"/>
                </a:solidFill>
                <a:latin typeface="Lucida Sans" pitchFamily="34" charset="0"/>
                <a:cs typeface="Lucida Sans" pitchFamily="34" charset="0"/>
              </a:defRPr>
            </a:lvl1pPr>
            <a:lvl2pPr indent="-228600" eaLnBrk="0" hangingPunct="0">
              <a:lnSpc>
                <a:spcPct val="100000"/>
              </a:lnSpc>
              <a:spcBef>
                <a:spcPts val="600"/>
              </a:spcBef>
              <a:buFont typeface="Wingdings" pitchFamily="2" charset="2"/>
              <a:buChar char="§"/>
              <a:defRPr sz="1200">
                <a:solidFill>
                  <a:schemeClr val="tx2"/>
                </a:solidFill>
                <a:latin typeface="Lucida Sans" pitchFamily="34" charset="0"/>
                <a:cs typeface="Lucida Sans" pitchFamily="34" charset="0"/>
              </a:defRPr>
            </a:lvl2pPr>
            <a:lvl3pPr marL="685800" indent="-228600" eaLnBrk="0" hangingPunct="0">
              <a:lnSpc>
                <a:spcPct val="100000"/>
              </a:lnSpc>
              <a:spcBef>
                <a:spcPts val="600"/>
              </a:spcBef>
              <a:buFont typeface="Book Antiqua" pitchFamily="18" charset="0"/>
              <a:buChar char="─"/>
              <a:defRPr sz="1100">
                <a:solidFill>
                  <a:schemeClr val="tx2"/>
                </a:solidFill>
                <a:latin typeface="Lucida Sans" pitchFamily="34" charset="0"/>
                <a:cs typeface="Lucida Sans" pitchFamily="34" charset="0"/>
              </a:defRPr>
            </a:lvl3pPr>
            <a:lvl4pPr marL="914400" indent="-228600" eaLnBrk="0" hangingPunct="0">
              <a:lnSpc>
                <a:spcPct val="100000"/>
              </a:lnSpc>
              <a:spcBef>
                <a:spcPts val="600"/>
              </a:spcBef>
              <a:buFont typeface="Arial" pitchFamily="34" charset="0"/>
              <a:buChar char="•"/>
              <a:defRPr sz="1000">
                <a:solidFill>
                  <a:schemeClr val="tx2"/>
                </a:solidFill>
                <a:latin typeface="Lucida Sans" pitchFamily="34" charset="0"/>
                <a:cs typeface="Lucida Sans" pitchFamily="34" charset="0"/>
              </a:defRPr>
            </a:lvl4pPr>
            <a:lvl5pPr marL="2057400" indent="-228600" eaLnBrk="0" hangingPunct="0">
              <a:spcBef>
                <a:spcPts val="600"/>
              </a:spcBef>
              <a:buFont typeface="Arial" charset="0"/>
              <a:buChar char="»"/>
              <a:defRPr sz="1200">
                <a:latin typeface="+mn-lt"/>
              </a:defRPr>
            </a:lvl5pPr>
            <a:lvl6pPr marL="2514600" indent="-228600">
              <a:spcBef>
                <a:spcPct val="20000"/>
              </a:spcBef>
              <a:buFont typeface="Arial" pitchFamily="34" charset="0"/>
              <a:buChar char="•"/>
              <a:defRPr sz="2000">
                <a:latin typeface="+mn-lt"/>
              </a:defRPr>
            </a:lvl6pPr>
            <a:lvl7pPr marL="2971800" indent="-228600">
              <a:spcBef>
                <a:spcPct val="20000"/>
              </a:spcBef>
              <a:buFont typeface="Arial" pitchFamily="34" charset="0"/>
              <a:buChar char="•"/>
              <a:defRPr sz="2000">
                <a:latin typeface="+mn-lt"/>
              </a:defRPr>
            </a:lvl7pPr>
            <a:lvl8pPr marL="3429000" indent="-228600">
              <a:spcBef>
                <a:spcPct val="20000"/>
              </a:spcBef>
              <a:buFont typeface="Arial" pitchFamily="34" charset="0"/>
              <a:buChar char="•"/>
              <a:defRPr sz="2000">
                <a:latin typeface="+mn-lt"/>
              </a:defRPr>
            </a:lvl8pPr>
            <a:lvl9pPr marL="3886200" indent="-228600">
              <a:spcBef>
                <a:spcPct val="20000"/>
              </a:spcBef>
              <a:buFont typeface="Arial" pitchFamily="34" charset="0"/>
              <a:buChar char="•"/>
              <a:defRPr sz="2000">
                <a:latin typeface="+mn-lt"/>
              </a:defRPr>
            </a:lvl9pPr>
          </a:lstStyle>
          <a:p>
            <a:r>
              <a:rPr lang="en-US" altLang="zh-CN" sz="1400" b="1" dirty="0"/>
              <a:t>Cuba                  </a:t>
            </a:r>
            <a:r>
              <a:rPr lang="en-US" altLang="zh-CN" i="1" dirty="0"/>
              <a:t>2022                </a:t>
            </a:r>
            <a:r>
              <a:rPr lang="en-US" altLang="zh-CN" dirty="0"/>
              <a:t>Hurricane Ian</a:t>
            </a:r>
          </a:p>
        </p:txBody>
      </p:sp>
      <p:pic>
        <p:nvPicPr>
          <p:cNvPr id="50" name="Graphic 49" descr="Marker with solid fill">
            <a:extLst>
              <a:ext uri="{FF2B5EF4-FFF2-40B4-BE49-F238E27FC236}">
                <a16:creationId xmlns:a16="http://schemas.microsoft.com/office/drawing/2014/main" id="{1DEBD8AD-76E7-E86D-6919-C47E874C87E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474437" y="2946244"/>
            <a:ext cx="457200" cy="457200"/>
          </a:xfrm>
          <a:prstGeom prst="rect">
            <a:avLst/>
          </a:prstGeom>
        </p:spPr>
      </p:pic>
      <p:cxnSp>
        <p:nvCxnSpPr>
          <p:cNvPr id="51" name="Connector: Elbow 50">
            <a:extLst>
              <a:ext uri="{FF2B5EF4-FFF2-40B4-BE49-F238E27FC236}">
                <a16:creationId xmlns:a16="http://schemas.microsoft.com/office/drawing/2014/main" id="{4894D22D-A45D-EF3A-E29D-15F29F521A58}"/>
              </a:ext>
            </a:extLst>
          </p:cNvPr>
          <p:cNvCxnSpPr>
            <a:cxnSpLocks/>
          </p:cNvCxnSpPr>
          <p:nvPr/>
        </p:nvCxnSpPr>
        <p:spPr bwMode="auto">
          <a:xfrm rot="5400000" flipH="1" flipV="1">
            <a:off x="4702495" y="2425235"/>
            <a:ext cx="614773" cy="581475"/>
          </a:xfrm>
          <a:prstGeom prst="bentConnector3">
            <a:avLst>
              <a:gd name="adj1" fmla="val 50000"/>
            </a:avLst>
          </a:prstGeom>
          <a:noFill/>
          <a:ln w="28575">
            <a:solidFill>
              <a:schemeClr val="tx2"/>
            </a:solidFill>
            <a:miter lim="800000"/>
            <a:headEnd/>
            <a:tailEnd/>
          </a:ln>
        </p:spPr>
      </p:cxnSp>
      <p:sp>
        <p:nvSpPr>
          <p:cNvPr id="54" name="TextBox 53">
            <a:extLst>
              <a:ext uri="{FF2B5EF4-FFF2-40B4-BE49-F238E27FC236}">
                <a16:creationId xmlns:a16="http://schemas.microsoft.com/office/drawing/2014/main" id="{5290462D-7C83-C5EA-A879-EDD7CCD7251B}"/>
              </a:ext>
            </a:extLst>
          </p:cNvPr>
          <p:cNvSpPr txBox="1"/>
          <p:nvPr/>
        </p:nvSpPr>
        <p:spPr>
          <a:xfrm>
            <a:off x="4514124" y="1794942"/>
            <a:ext cx="1607694" cy="728073"/>
          </a:xfrm>
          <a:prstGeom prst="rect">
            <a:avLst/>
          </a:prstGeom>
          <a:solidFill>
            <a:schemeClr val="bg2"/>
          </a:solidFill>
          <a:ln w="19050">
            <a:solidFill>
              <a:schemeClr val="tx2"/>
            </a:solidFill>
          </a:ln>
        </p:spPr>
        <p:txBody>
          <a:bodyPr anchor="ctr" anchorCtr="0"/>
          <a:lstStyle>
            <a:defPPr>
              <a:defRPr lang="en-US"/>
            </a:defPPr>
            <a:lvl1pPr marL="0" lvl="0" indent="0" algn="ctr" eaLnBrk="0" hangingPunct="0">
              <a:lnSpc>
                <a:spcPct val="100000"/>
              </a:lnSpc>
              <a:spcBef>
                <a:spcPts val="1200"/>
              </a:spcBef>
              <a:buSzPct val="85000"/>
              <a:buFont typeface="Book Antiqua" pitchFamily="18" charset="0"/>
              <a:buNone/>
              <a:defRPr sz="1200" b="0">
                <a:solidFill>
                  <a:schemeClr val="tx2"/>
                </a:solidFill>
                <a:latin typeface="Lucida Sans" pitchFamily="34" charset="0"/>
                <a:cs typeface="Lucida Sans" pitchFamily="34" charset="0"/>
              </a:defRPr>
            </a:lvl1pPr>
            <a:lvl2pPr indent="-228600" eaLnBrk="0" hangingPunct="0">
              <a:lnSpc>
                <a:spcPct val="100000"/>
              </a:lnSpc>
              <a:spcBef>
                <a:spcPts val="600"/>
              </a:spcBef>
              <a:buFont typeface="Wingdings" pitchFamily="2" charset="2"/>
              <a:buChar char="§"/>
              <a:defRPr sz="1200">
                <a:solidFill>
                  <a:schemeClr val="tx2"/>
                </a:solidFill>
                <a:latin typeface="Lucida Sans" pitchFamily="34" charset="0"/>
                <a:cs typeface="Lucida Sans" pitchFamily="34" charset="0"/>
              </a:defRPr>
            </a:lvl2pPr>
            <a:lvl3pPr marL="685800" indent="-228600" eaLnBrk="0" hangingPunct="0">
              <a:lnSpc>
                <a:spcPct val="100000"/>
              </a:lnSpc>
              <a:spcBef>
                <a:spcPts val="600"/>
              </a:spcBef>
              <a:buFont typeface="Book Antiqua" pitchFamily="18" charset="0"/>
              <a:buChar char="─"/>
              <a:defRPr sz="1100">
                <a:solidFill>
                  <a:schemeClr val="tx2"/>
                </a:solidFill>
                <a:latin typeface="Lucida Sans" pitchFamily="34" charset="0"/>
                <a:cs typeface="Lucida Sans" pitchFamily="34" charset="0"/>
              </a:defRPr>
            </a:lvl3pPr>
            <a:lvl4pPr marL="914400" indent="-228600" eaLnBrk="0" hangingPunct="0">
              <a:lnSpc>
                <a:spcPct val="100000"/>
              </a:lnSpc>
              <a:spcBef>
                <a:spcPts val="600"/>
              </a:spcBef>
              <a:buFont typeface="Arial" pitchFamily="34" charset="0"/>
              <a:buChar char="•"/>
              <a:defRPr sz="1000">
                <a:solidFill>
                  <a:schemeClr val="tx2"/>
                </a:solidFill>
                <a:latin typeface="Lucida Sans" pitchFamily="34" charset="0"/>
                <a:cs typeface="Lucida Sans" pitchFamily="34" charset="0"/>
              </a:defRPr>
            </a:lvl4pPr>
            <a:lvl5pPr marL="2057400" indent="-228600" eaLnBrk="0" hangingPunct="0">
              <a:spcBef>
                <a:spcPts val="600"/>
              </a:spcBef>
              <a:buFont typeface="Arial" charset="0"/>
              <a:buChar char="»"/>
              <a:defRPr sz="1200">
                <a:latin typeface="+mn-lt"/>
              </a:defRPr>
            </a:lvl5pPr>
            <a:lvl6pPr marL="2514600" indent="-228600">
              <a:spcBef>
                <a:spcPct val="20000"/>
              </a:spcBef>
              <a:buFont typeface="Arial" pitchFamily="34" charset="0"/>
              <a:buChar char="•"/>
              <a:defRPr sz="2000">
                <a:latin typeface="+mn-lt"/>
              </a:defRPr>
            </a:lvl6pPr>
            <a:lvl7pPr marL="2971800" indent="-228600">
              <a:spcBef>
                <a:spcPct val="20000"/>
              </a:spcBef>
              <a:buFont typeface="Arial" pitchFamily="34" charset="0"/>
              <a:buChar char="•"/>
              <a:defRPr sz="2000">
                <a:latin typeface="+mn-lt"/>
              </a:defRPr>
            </a:lvl7pPr>
            <a:lvl8pPr marL="3429000" indent="-228600">
              <a:spcBef>
                <a:spcPct val="20000"/>
              </a:spcBef>
              <a:buFont typeface="Arial" pitchFamily="34" charset="0"/>
              <a:buChar char="•"/>
              <a:defRPr sz="2000">
                <a:latin typeface="+mn-lt"/>
              </a:defRPr>
            </a:lvl8pPr>
            <a:lvl9pPr marL="3886200" indent="-228600">
              <a:spcBef>
                <a:spcPct val="20000"/>
              </a:spcBef>
              <a:buFont typeface="Arial" pitchFamily="34" charset="0"/>
              <a:buChar char="•"/>
              <a:defRPr sz="2000">
                <a:latin typeface="+mn-lt"/>
              </a:defRPr>
            </a:lvl9pPr>
          </a:lstStyle>
          <a:p>
            <a:r>
              <a:rPr lang="en-US" altLang="zh-CN" sz="1400" b="1" dirty="0"/>
              <a:t>Balkan Region              </a:t>
            </a:r>
            <a:r>
              <a:rPr lang="en-US" altLang="zh-CN" i="1" dirty="0"/>
              <a:t>2024</a:t>
            </a:r>
            <a:r>
              <a:rPr lang="en-US" altLang="zh-CN" dirty="0"/>
              <a:t>                   Extreme heatwave</a:t>
            </a:r>
            <a:endParaRPr lang="en-US" dirty="0"/>
          </a:p>
        </p:txBody>
      </p:sp>
      <p:sp>
        <p:nvSpPr>
          <p:cNvPr id="2" name="Slide Number Placeholder 4">
            <a:extLst>
              <a:ext uri="{FF2B5EF4-FFF2-40B4-BE49-F238E27FC236}">
                <a16:creationId xmlns:a16="http://schemas.microsoft.com/office/drawing/2014/main" id="{6401E960-7580-33D6-EB5E-EA8993A1ABB8}"/>
              </a:ext>
            </a:extLst>
          </p:cNvPr>
          <p:cNvSpPr>
            <a:spLocks noGrp="1"/>
          </p:cNvSpPr>
          <p:nvPr>
            <p:ph type="sldNum" sz="quarter" idx="12"/>
          </p:nvPr>
        </p:nvSpPr>
        <p:spPr>
          <a:xfrm>
            <a:off x="8874125" y="0"/>
            <a:ext cx="228600" cy="228600"/>
          </a:xfrm>
        </p:spPr>
        <p:txBody>
          <a:bodyPr/>
          <a:lstStyle/>
          <a:p>
            <a:pPr>
              <a:defRPr/>
            </a:pPr>
            <a:fld id="{2D62163B-94EF-4556-A1AC-19E952546DA3}" type="slidenum">
              <a:rPr lang="en-US" smtClean="0"/>
              <a:pPr>
                <a:defRPr/>
              </a:pPr>
              <a:t>4</a:t>
            </a:fld>
            <a:endParaRPr lang="en-US" dirty="0"/>
          </a:p>
        </p:txBody>
      </p:sp>
      <p:sp>
        <p:nvSpPr>
          <p:cNvPr id="5" name="Rectangle: Rounded Corners 4">
            <a:extLst>
              <a:ext uri="{FF2B5EF4-FFF2-40B4-BE49-F238E27FC236}">
                <a16:creationId xmlns:a16="http://schemas.microsoft.com/office/drawing/2014/main" id="{81724152-779F-6099-D640-6896C860127D}"/>
              </a:ext>
            </a:extLst>
          </p:cNvPr>
          <p:cNvSpPr/>
          <p:nvPr/>
        </p:nvSpPr>
        <p:spPr>
          <a:xfrm>
            <a:off x="3595955" y="5849229"/>
            <a:ext cx="5441989" cy="609328"/>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dirty="0">
                <a:latin typeface="Lucida Sans" panose="020B0602030504020204" pitchFamily="34" charset="0"/>
              </a:rPr>
              <a:t>Across this sample of six major power system disruption events, over 375 million people affected</a:t>
            </a:r>
          </a:p>
        </p:txBody>
      </p:sp>
    </p:spTree>
    <p:extLst>
      <p:ext uri="{BB962C8B-B14F-4D97-AF65-F5344CB8AC3E}">
        <p14:creationId xmlns:p14="http://schemas.microsoft.com/office/powerpoint/2010/main" val="22380923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C2CCA-4202-0287-6EF8-70C850D43B1B}"/>
            </a:ext>
          </a:extLst>
        </p:cNvPr>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EC2E0917-3BCF-4B88-AA49-8E4F1ED88DDB}"/>
              </a:ext>
            </a:extLst>
          </p:cNvPr>
          <p:cNvGraphicFramePr>
            <a:graphicFrameLocks/>
          </p:cNvGraphicFramePr>
          <p:nvPr>
            <p:extLst>
              <p:ext uri="{D42A27DB-BD31-4B8C-83A1-F6EECF244321}">
                <p14:modId xmlns:p14="http://schemas.microsoft.com/office/powerpoint/2010/main" val="1203720822"/>
              </p:ext>
            </p:extLst>
          </p:nvPr>
        </p:nvGraphicFramePr>
        <p:xfrm>
          <a:off x="5683759" y="2085306"/>
          <a:ext cx="3334736" cy="2802162"/>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2">
            <a:extLst>
              <a:ext uri="{FF2B5EF4-FFF2-40B4-BE49-F238E27FC236}">
                <a16:creationId xmlns:a16="http://schemas.microsoft.com/office/drawing/2014/main" id="{75B3433E-589D-F581-D749-494BC76CEFB1}"/>
              </a:ext>
            </a:extLst>
          </p:cNvPr>
          <p:cNvSpPr>
            <a:spLocks noGrp="1"/>
          </p:cNvSpPr>
          <p:nvPr>
            <p:ph type="body" sz="quarter" idx="10"/>
          </p:nvPr>
        </p:nvSpPr>
        <p:spPr/>
        <p:txBody>
          <a:bodyPr/>
          <a:lstStyle/>
          <a:p>
            <a:r>
              <a:rPr lang="en-US" dirty="0">
                <a:solidFill>
                  <a:schemeClr val="accent1"/>
                </a:solidFill>
              </a:rPr>
              <a:t>R</a:t>
            </a:r>
            <a:r>
              <a:rPr lang="en-US" altLang="zh-CN" dirty="0">
                <a:solidFill>
                  <a:schemeClr val="accent1"/>
                </a:solidFill>
              </a:rPr>
              <a:t>eliability is non-negotiable</a:t>
            </a:r>
            <a:endParaRPr lang="en-US" dirty="0">
              <a:solidFill>
                <a:schemeClr val="accent1"/>
              </a:solidFill>
            </a:endParaRPr>
          </a:p>
        </p:txBody>
      </p:sp>
      <p:sp>
        <p:nvSpPr>
          <p:cNvPr id="4" name="Title 3">
            <a:extLst>
              <a:ext uri="{FF2B5EF4-FFF2-40B4-BE49-F238E27FC236}">
                <a16:creationId xmlns:a16="http://schemas.microsoft.com/office/drawing/2014/main" id="{5FB9325D-E85B-9265-83D6-F6D10BBEAB56}"/>
              </a:ext>
            </a:extLst>
          </p:cNvPr>
          <p:cNvSpPr>
            <a:spLocks noGrp="1"/>
          </p:cNvSpPr>
          <p:nvPr>
            <p:ph type="title"/>
          </p:nvPr>
        </p:nvSpPr>
        <p:spPr/>
        <p:txBody>
          <a:bodyPr>
            <a:noAutofit/>
          </a:bodyPr>
          <a:lstStyle/>
          <a:p>
            <a:r>
              <a:rPr lang="en-US" sz="1800" dirty="0"/>
              <a:t>Customers are forced to find and finance alternatives, if they cannot get reliable power from the grid… and those alternatives are costly</a:t>
            </a:r>
          </a:p>
        </p:txBody>
      </p:sp>
      <p:sp>
        <p:nvSpPr>
          <p:cNvPr id="5" name="Slide Number Placeholder 4">
            <a:extLst>
              <a:ext uri="{FF2B5EF4-FFF2-40B4-BE49-F238E27FC236}">
                <a16:creationId xmlns:a16="http://schemas.microsoft.com/office/drawing/2014/main" id="{116DC3CC-6003-60A3-567A-CF34D3405BE0}"/>
              </a:ext>
            </a:extLst>
          </p:cNvPr>
          <p:cNvSpPr>
            <a:spLocks noGrp="1"/>
          </p:cNvSpPr>
          <p:nvPr>
            <p:ph type="sldNum" sz="quarter" idx="12"/>
          </p:nvPr>
        </p:nvSpPr>
        <p:spPr/>
        <p:txBody>
          <a:bodyPr/>
          <a:lstStyle/>
          <a:p>
            <a:pPr>
              <a:defRPr/>
            </a:pPr>
            <a:fld id="{2D62163B-94EF-4556-A1AC-19E952546DA3}" type="slidenum">
              <a:rPr lang="en-US" smtClean="0"/>
              <a:pPr>
                <a:defRPr/>
              </a:pPr>
              <a:t>5</a:t>
            </a:fld>
            <a:endParaRPr lang="en-US" dirty="0"/>
          </a:p>
        </p:txBody>
      </p:sp>
      <p:sp>
        <p:nvSpPr>
          <p:cNvPr id="15" name="TextBox 14">
            <a:extLst>
              <a:ext uri="{FF2B5EF4-FFF2-40B4-BE49-F238E27FC236}">
                <a16:creationId xmlns:a16="http://schemas.microsoft.com/office/drawing/2014/main" id="{EBCF51CB-E409-1B52-1F67-D88E869BB50A}"/>
              </a:ext>
            </a:extLst>
          </p:cNvPr>
          <p:cNvSpPr txBox="1"/>
          <p:nvPr/>
        </p:nvSpPr>
        <p:spPr>
          <a:xfrm>
            <a:off x="85362" y="6667230"/>
            <a:ext cx="5698989" cy="138499"/>
          </a:xfrm>
          <a:prstGeom prst="rect">
            <a:avLst/>
          </a:prstGeom>
          <a:noFill/>
        </p:spPr>
        <p:txBody>
          <a:bodyPr wrap="square" lIns="0" tIns="0" rIns="0" bIns="0" rtlCol="0">
            <a:spAutoFit/>
          </a:bodyPr>
          <a:lstStyle/>
          <a:p>
            <a:r>
              <a:rPr lang="en-US" sz="900" i="1" dirty="0">
                <a:solidFill>
                  <a:srgbClr val="000000"/>
                </a:solidFill>
                <a:latin typeface="Lucida Sans" pitchFamily="34" charset="0"/>
                <a:cs typeface="Lucida Sans" pitchFamily="34" charset="0"/>
              </a:rPr>
              <a:t>Sources: LUMA, LEI analysis, and U.S. Energy Information Administration (“EIA”).</a:t>
            </a:r>
          </a:p>
        </p:txBody>
      </p:sp>
      <p:sp>
        <p:nvSpPr>
          <p:cNvPr id="10" name="Rectangle 9">
            <a:extLst>
              <a:ext uri="{FF2B5EF4-FFF2-40B4-BE49-F238E27FC236}">
                <a16:creationId xmlns:a16="http://schemas.microsoft.com/office/drawing/2014/main" id="{97B11255-7697-E130-CB79-248DE6A04CF8}"/>
              </a:ext>
            </a:extLst>
          </p:cNvPr>
          <p:cNvSpPr/>
          <p:nvPr/>
        </p:nvSpPr>
        <p:spPr>
          <a:xfrm>
            <a:off x="40539" y="1198427"/>
            <a:ext cx="5573281" cy="393894"/>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latin typeface="Lucida Sans" panose="020B0602030504020204" pitchFamily="34" charset="0"/>
              </a:rPr>
              <a:t>Puerto Rico: Monthly industrial billed load vs. estimated CHP-displaced load, J</a:t>
            </a:r>
            <a:r>
              <a:rPr lang="en-US" altLang="zh-CN" sz="1400" b="1" dirty="0">
                <a:latin typeface="Lucida Sans" panose="020B0602030504020204" pitchFamily="34" charset="0"/>
              </a:rPr>
              <a:t>uly 2018</a:t>
            </a:r>
            <a:r>
              <a:rPr lang="en-US" sz="1400" b="1" dirty="0">
                <a:latin typeface="Lucida Sans" panose="020B0602030504020204" pitchFamily="34" charset="0"/>
              </a:rPr>
              <a:t> – November 2023 </a:t>
            </a:r>
          </a:p>
        </p:txBody>
      </p:sp>
      <p:pic>
        <p:nvPicPr>
          <p:cNvPr id="11" name="Picture 10">
            <a:extLst>
              <a:ext uri="{FF2B5EF4-FFF2-40B4-BE49-F238E27FC236}">
                <a16:creationId xmlns:a16="http://schemas.microsoft.com/office/drawing/2014/main" id="{ADEC16F2-6E32-38AC-775F-4D96ED4FC3AB}"/>
              </a:ext>
            </a:extLst>
          </p:cNvPr>
          <p:cNvPicPr>
            <a:picLocks noChangeAspect="1"/>
          </p:cNvPicPr>
          <p:nvPr/>
        </p:nvPicPr>
        <p:blipFill>
          <a:blip r:embed="rId4"/>
          <a:stretch>
            <a:fillRect/>
          </a:stretch>
        </p:blipFill>
        <p:spPr>
          <a:xfrm>
            <a:off x="80789" y="1870306"/>
            <a:ext cx="5492780" cy="3048758"/>
          </a:xfrm>
          <a:prstGeom prst="rect">
            <a:avLst/>
          </a:prstGeom>
        </p:spPr>
      </p:pic>
      <p:cxnSp>
        <p:nvCxnSpPr>
          <p:cNvPr id="12" name="Straight Connector 11">
            <a:extLst>
              <a:ext uri="{FF2B5EF4-FFF2-40B4-BE49-F238E27FC236}">
                <a16:creationId xmlns:a16="http://schemas.microsoft.com/office/drawing/2014/main" id="{242358F5-6B82-1C1C-9160-74A854C3B1C8}"/>
              </a:ext>
            </a:extLst>
          </p:cNvPr>
          <p:cNvCxnSpPr>
            <a:cxnSpLocks/>
          </p:cNvCxnSpPr>
          <p:nvPr/>
        </p:nvCxnSpPr>
        <p:spPr bwMode="auto">
          <a:xfrm>
            <a:off x="1642559" y="2111596"/>
            <a:ext cx="0" cy="1783748"/>
          </a:xfrm>
          <a:prstGeom prst="line">
            <a:avLst/>
          </a:prstGeom>
          <a:noFill/>
          <a:ln w="9525">
            <a:solidFill>
              <a:schemeClr val="tx2"/>
            </a:solidFill>
            <a:prstDash val="sysDash"/>
            <a:miter lim="800000"/>
            <a:headEnd/>
            <a:tailEnd/>
          </a:ln>
        </p:spPr>
      </p:cxnSp>
      <p:sp>
        <p:nvSpPr>
          <p:cNvPr id="14" name="TextBox 13">
            <a:extLst>
              <a:ext uri="{FF2B5EF4-FFF2-40B4-BE49-F238E27FC236}">
                <a16:creationId xmlns:a16="http://schemas.microsoft.com/office/drawing/2014/main" id="{724A8D1B-D0ED-DAC7-E8AD-E324ECF1DA4C}"/>
              </a:ext>
            </a:extLst>
          </p:cNvPr>
          <p:cNvSpPr txBox="1"/>
          <p:nvPr/>
        </p:nvSpPr>
        <p:spPr>
          <a:xfrm>
            <a:off x="578152" y="1674975"/>
            <a:ext cx="1232605" cy="415498"/>
          </a:xfrm>
          <a:prstGeom prst="rect">
            <a:avLst/>
          </a:prstGeom>
          <a:noFill/>
        </p:spPr>
        <p:txBody>
          <a:bodyPr wrap="square" lIns="0" tIns="0" rIns="0" bIns="0" rtlCol="0">
            <a:spAutoFit/>
          </a:bodyPr>
          <a:lstStyle/>
          <a:p>
            <a:r>
              <a:rPr lang="en-US" sz="900" dirty="0">
                <a:solidFill>
                  <a:srgbClr val="000000"/>
                </a:solidFill>
                <a:latin typeface="Lucida Sans" pitchFamily="34" charset="0"/>
                <a:cs typeface="Lucida Sans" pitchFamily="34" charset="0"/>
              </a:rPr>
              <a:t>S</a:t>
            </a:r>
            <a:r>
              <a:rPr lang="en-US" altLang="zh-CN" sz="900" dirty="0">
                <a:solidFill>
                  <a:srgbClr val="000000"/>
                </a:solidFill>
                <a:latin typeface="Lucida Sans" pitchFamily="34" charset="0"/>
                <a:cs typeface="Lucida Sans" pitchFamily="34" charset="0"/>
              </a:rPr>
              <a:t>ep 2019: </a:t>
            </a:r>
          </a:p>
          <a:p>
            <a:r>
              <a:rPr lang="en-US" sz="900" dirty="0">
                <a:solidFill>
                  <a:srgbClr val="000000"/>
                </a:solidFill>
                <a:latin typeface="Lucida Sans" pitchFamily="34" charset="0"/>
                <a:cs typeface="Lucida Sans" pitchFamily="34" charset="0"/>
              </a:rPr>
              <a:t>Hurricane Dorian</a:t>
            </a:r>
          </a:p>
          <a:p>
            <a:r>
              <a:rPr lang="en-US" sz="900" dirty="0">
                <a:solidFill>
                  <a:srgbClr val="000000"/>
                </a:solidFill>
                <a:latin typeface="Lucida Sans" pitchFamily="34" charset="0"/>
                <a:cs typeface="Lucida Sans" pitchFamily="34" charset="0"/>
              </a:rPr>
              <a:t>Tropical Storm Karen</a:t>
            </a:r>
          </a:p>
        </p:txBody>
      </p:sp>
      <p:cxnSp>
        <p:nvCxnSpPr>
          <p:cNvPr id="16" name="Straight Connector 15">
            <a:extLst>
              <a:ext uri="{FF2B5EF4-FFF2-40B4-BE49-F238E27FC236}">
                <a16:creationId xmlns:a16="http://schemas.microsoft.com/office/drawing/2014/main" id="{01574A34-E4BB-F573-1812-7075FBE1C02E}"/>
              </a:ext>
            </a:extLst>
          </p:cNvPr>
          <p:cNvCxnSpPr>
            <a:cxnSpLocks/>
          </p:cNvCxnSpPr>
          <p:nvPr/>
        </p:nvCxnSpPr>
        <p:spPr bwMode="auto">
          <a:xfrm>
            <a:off x="1939360" y="2111505"/>
            <a:ext cx="0" cy="1545336"/>
          </a:xfrm>
          <a:prstGeom prst="line">
            <a:avLst/>
          </a:prstGeom>
          <a:noFill/>
          <a:ln w="9525">
            <a:solidFill>
              <a:schemeClr val="tx2"/>
            </a:solidFill>
            <a:miter lim="800000"/>
            <a:headEnd/>
            <a:tailEnd/>
          </a:ln>
        </p:spPr>
      </p:cxnSp>
      <p:sp>
        <p:nvSpPr>
          <p:cNvPr id="17" name="TextBox 16">
            <a:extLst>
              <a:ext uri="{FF2B5EF4-FFF2-40B4-BE49-F238E27FC236}">
                <a16:creationId xmlns:a16="http://schemas.microsoft.com/office/drawing/2014/main" id="{2A251237-477B-CA76-18EE-EA1886CB312D}"/>
              </a:ext>
            </a:extLst>
          </p:cNvPr>
          <p:cNvSpPr txBox="1"/>
          <p:nvPr/>
        </p:nvSpPr>
        <p:spPr>
          <a:xfrm>
            <a:off x="1893474" y="1662557"/>
            <a:ext cx="802279" cy="415498"/>
          </a:xfrm>
          <a:prstGeom prst="rect">
            <a:avLst/>
          </a:prstGeom>
          <a:noFill/>
        </p:spPr>
        <p:txBody>
          <a:bodyPr wrap="square" lIns="0" tIns="0" rIns="0" bIns="0" rtlCol="0">
            <a:spAutoFit/>
          </a:bodyPr>
          <a:lstStyle/>
          <a:p>
            <a:r>
              <a:rPr lang="en-US" sz="900" dirty="0">
                <a:solidFill>
                  <a:srgbClr val="000000"/>
                </a:solidFill>
                <a:latin typeface="Lucida Sans" panose="020B0602030504020204" pitchFamily="34" charset="0"/>
                <a:cs typeface="Lucida Sans" pitchFamily="34" charset="0"/>
              </a:rPr>
              <a:t>Jan</a:t>
            </a:r>
            <a:r>
              <a:rPr lang="zh-CN" altLang="en-US" sz="900" dirty="0">
                <a:solidFill>
                  <a:srgbClr val="000000"/>
                </a:solidFill>
                <a:latin typeface="Lucida Sans" panose="020B0602030504020204" pitchFamily="34" charset="0"/>
                <a:cs typeface="Lucida Sans" pitchFamily="34" charset="0"/>
              </a:rPr>
              <a:t> </a:t>
            </a:r>
            <a:r>
              <a:rPr lang="en-US" altLang="zh-CN" sz="900" dirty="0">
                <a:solidFill>
                  <a:srgbClr val="000000"/>
                </a:solidFill>
                <a:latin typeface="Lucida Sans" panose="020B0602030504020204" pitchFamily="34" charset="0"/>
                <a:cs typeface="Lucida Sans" pitchFamily="34" charset="0"/>
              </a:rPr>
              <a:t>2020:</a:t>
            </a:r>
            <a:endParaRPr lang="en-US" sz="900" dirty="0">
              <a:solidFill>
                <a:srgbClr val="000000"/>
              </a:solidFill>
              <a:latin typeface="Lucida Sans" pitchFamily="34" charset="0"/>
              <a:cs typeface="Lucida Sans" pitchFamily="34" charset="0"/>
            </a:endParaRPr>
          </a:p>
          <a:p>
            <a:r>
              <a:rPr lang="en-US" sz="900" dirty="0">
                <a:solidFill>
                  <a:srgbClr val="000000"/>
                </a:solidFill>
                <a:latin typeface="Lucida Sans" pitchFamily="34" charset="0"/>
                <a:cs typeface="Lucida Sans" pitchFamily="34" charset="0"/>
              </a:rPr>
              <a:t>P</a:t>
            </a:r>
            <a:r>
              <a:rPr lang="en-US" altLang="zh-CN" sz="900" dirty="0">
                <a:solidFill>
                  <a:srgbClr val="000000"/>
                </a:solidFill>
                <a:latin typeface="Lucida Sans" panose="020B0602030504020204" pitchFamily="34" charset="0"/>
                <a:cs typeface="Lucida Sans" pitchFamily="34" charset="0"/>
              </a:rPr>
              <a:t>uerto Rico Earthquakes</a:t>
            </a:r>
            <a:endParaRPr lang="en-US" sz="900" dirty="0">
              <a:solidFill>
                <a:srgbClr val="000000"/>
              </a:solidFill>
              <a:latin typeface="Lucida Sans" panose="020B0602030504020204" pitchFamily="34" charset="0"/>
              <a:cs typeface="Lucida Sans" pitchFamily="34" charset="0"/>
            </a:endParaRPr>
          </a:p>
        </p:txBody>
      </p:sp>
      <p:cxnSp>
        <p:nvCxnSpPr>
          <p:cNvPr id="18" name="Straight Arrow Connector 17">
            <a:extLst>
              <a:ext uri="{FF2B5EF4-FFF2-40B4-BE49-F238E27FC236}">
                <a16:creationId xmlns:a16="http://schemas.microsoft.com/office/drawing/2014/main" id="{90700899-6E83-C4D2-E607-C210E788B17A}"/>
              </a:ext>
            </a:extLst>
          </p:cNvPr>
          <p:cNvCxnSpPr>
            <a:cxnSpLocks/>
          </p:cNvCxnSpPr>
          <p:nvPr/>
        </p:nvCxnSpPr>
        <p:spPr bwMode="auto">
          <a:xfrm flipH="1" flipV="1">
            <a:off x="1445857" y="2111596"/>
            <a:ext cx="147717" cy="174208"/>
          </a:xfrm>
          <a:prstGeom prst="straightConnector1">
            <a:avLst/>
          </a:prstGeom>
          <a:noFill/>
          <a:ln w="9525">
            <a:solidFill>
              <a:schemeClr val="tx2"/>
            </a:solidFill>
            <a:miter lim="800000"/>
            <a:headEnd/>
            <a:tailEnd type="triangle"/>
          </a:ln>
        </p:spPr>
      </p:cxnSp>
      <p:cxnSp>
        <p:nvCxnSpPr>
          <p:cNvPr id="19" name="Straight Arrow Connector 18">
            <a:extLst>
              <a:ext uri="{FF2B5EF4-FFF2-40B4-BE49-F238E27FC236}">
                <a16:creationId xmlns:a16="http://schemas.microsoft.com/office/drawing/2014/main" id="{D6A1560C-83C5-5786-C37A-B295EDB2057A}"/>
              </a:ext>
            </a:extLst>
          </p:cNvPr>
          <p:cNvCxnSpPr>
            <a:cxnSpLocks/>
          </p:cNvCxnSpPr>
          <p:nvPr/>
        </p:nvCxnSpPr>
        <p:spPr bwMode="auto">
          <a:xfrm flipV="1">
            <a:off x="1985587" y="2090473"/>
            <a:ext cx="63416" cy="195331"/>
          </a:xfrm>
          <a:prstGeom prst="straightConnector1">
            <a:avLst/>
          </a:prstGeom>
          <a:noFill/>
          <a:ln w="9525">
            <a:solidFill>
              <a:schemeClr val="tx2"/>
            </a:solidFill>
            <a:miter lim="800000"/>
            <a:headEnd/>
            <a:tailEnd type="triangle"/>
          </a:ln>
        </p:spPr>
      </p:cxnSp>
      <p:cxnSp>
        <p:nvCxnSpPr>
          <p:cNvPr id="20" name="Straight Connector 19">
            <a:extLst>
              <a:ext uri="{FF2B5EF4-FFF2-40B4-BE49-F238E27FC236}">
                <a16:creationId xmlns:a16="http://schemas.microsoft.com/office/drawing/2014/main" id="{C83B671C-58CF-A7A1-E70C-09915BDC63A9}"/>
              </a:ext>
            </a:extLst>
          </p:cNvPr>
          <p:cNvCxnSpPr>
            <a:cxnSpLocks/>
          </p:cNvCxnSpPr>
          <p:nvPr/>
        </p:nvCxnSpPr>
        <p:spPr bwMode="auto">
          <a:xfrm>
            <a:off x="1939360" y="2111596"/>
            <a:ext cx="0" cy="1783748"/>
          </a:xfrm>
          <a:prstGeom prst="line">
            <a:avLst/>
          </a:prstGeom>
          <a:noFill/>
          <a:ln w="9525">
            <a:solidFill>
              <a:schemeClr val="tx2"/>
            </a:solidFill>
            <a:prstDash val="sysDash"/>
            <a:miter lim="800000"/>
            <a:headEnd/>
            <a:tailEnd/>
          </a:ln>
        </p:spPr>
      </p:cxnSp>
      <p:cxnSp>
        <p:nvCxnSpPr>
          <p:cNvPr id="21" name="Straight Connector 20">
            <a:extLst>
              <a:ext uri="{FF2B5EF4-FFF2-40B4-BE49-F238E27FC236}">
                <a16:creationId xmlns:a16="http://schemas.microsoft.com/office/drawing/2014/main" id="{4F393893-75C5-B17F-C13A-CEF27802B902}"/>
              </a:ext>
            </a:extLst>
          </p:cNvPr>
          <p:cNvCxnSpPr>
            <a:cxnSpLocks/>
          </p:cNvCxnSpPr>
          <p:nvPr/>
        </p:nvCxnSpPr>
        <p:spPr bwMode="auto">
          <a:xfrm>
            <a:off x="2394790" y="2111505"/>
            <a:ext cx="0" cy="1783839"/>
          </a:xfrm>
          <a:prstGeom prst="line">
            <a:avLst/>
          </a:prstGeom>
          <a:noFill/>
          <a:ln w="9525">
            <a:solidFill>
              <a:schemeClr val="tx2"/>
            </a:solidFill>
            <a:prstDash val="sysDash"/>
            <a:miter lim="800000"/>
            <a:headEnd/>
            <a:tailEnd/>
          </a:ln>
        </p:spPr>
      </p:cxnSp>
      <p:cxnSp>
        <p:nvCxnSpPr>
          <p:cNvPr id="22" name="Straight Arrow Connector 21">
            <a:extLst>
              <a:ext uri="{FF2B5EF4-FFF2-40B4-BE49-F238E27FC236}">
                <a16:creationId xmlns:a16="http://schemas.microsoft.com/office/drawing/2014/main" id="{4F2DCF2E-CF98-8381-9926-457949F14A43}"/>
              </a:ext>
            </a:extLst>
          </p:cNvPr>
          <p:cNvCxnSpPr>
            <a:cxnSpLocks/>
          </p:cNvCxnSpPr>
          <p:nvPr/>
        </p:nvCxnSpPr>
        <p:spPr bwMode="auto">
          <a:xfrm flipV="1">
            <a:off x="2415448" y="2096092"/>
            <a:ext cx="375545" cy="177294"/>
          </a:xfrm>
          <a:prstGeom prst="straightConnector1">
            <a:avLst/>
          </a:prstGeom>
          <a:noFill/>
          <a:ln w="9525">
            <a:solidFill>
              <a:schemeClr val="tx2"/>
            </a:solidFill>
            <a:miter lim="800000"/>
            <a:headEnd/>
            <a:tailEnd type="triangle"/>
          </a:ln>
        </p:spPr>
      </p:cxnSp>
      <p:sp>
        <p:nvSpPr>
          <p:cNvPr id="23" name="TextBox 22">
            <a:extLst>
              <a:ext uri="{FF2B5EF4-FFF2-40B4-BE49-F238E27FC236}">
                <a16:creationId xmlns:a16="http://schemas.microsoft.com/office/drawing/2014/main" id="{B4E17377-235D-DB67-9CA2-76573762857F}"/>
              </a:ext>
            </a:extLst>
          </p:cNvPr>
          <p:cNvSpPr txBox="1"/>
          <p:nvPr/>
        </p:nvSpPr>
        <p:spPr>
          <a:xfrm>
            <a:off x="2798532" y="1669808"/>
            <a:ext cx="802279" cy="415498"/>
          </a:xfrm>
          <a:prstGeom prst="rect">
            <a:avLst/>
          </a:prstGeom>
          <a:noFill/>
        </p:spPr>
        <p:txBody>
          <a:bodyPr wrap="square" lIns="0" tIns="0" rIns="0" bIns="0" rtlCol="0">
            <a:spAutoFit/>
          </a:bodyPr>
          <a:lstStyle/>
          <a:p>
            <a:r>
              <a:rPr lang="en-US" sz="900" dirty="0">
                <a:solidFill>
                  <a:srgbClr val="000000"/>
                </a:solidFill>
                <a:latin typeface="Lucida Sans" panose="020B0602030504020204" pitchFamily="34" charset="0"/>
                <a:cs typeface="Lucida Sans" pitchFamily="34" charset="0"/>
              </a:rPr>
              <a:t>Jul</a:t>
            </a:r>
            <a:r>
              <a:rPr lang="zh-CN" altLang="en-US" sz="900" dirty="0">
                <a:solidFill>
                  <a:srgbClr val="000000"/>
                </a:solidFill>
                <a:latin typeface="Lucida Sans" panose="020B0602030504020204" pitchFamily="34" charset="0"/>
                <a:cs typeface="Lucida Sans" pitchFamily="34" charset="0"/>
              </a:rPr>
              <a:t> </a:t>
            </a:r>
            <a:r>
              <a:rPr lang="en-US" altLang="zh-CN" sz="900" dirty="0">
                <a:solidFill>
                  <a:srgbClr val="000000"/>
                </a:solidFill>
                <a:latin typeface="Lucida Sans" panose="020B0602030504020204" pitchFamily="34" charset="0"/>
                <a:cs typeface="Lucida Sans" pitchFamily="34" charset="0"/>
              </a:rPr>
              <a:t>2020:</a:t>
            </a:r>
            <a:endParaRPr lang="en-US" sz="900" dirty="0">
              <a:solidFill>
                <a:srgbClr val="000000"/>
              </a:solidFill>
              <a:latin typeface="Lucida Sans" pitchFamily="34" charset="0"/>
              <a:cs typeface="Lucida Sans" pitchFamily="34" charset="0"/>
            </a:endParaRPr>
          </a:p>
          <a:p>
            <a:r>
              <a:rPr lang="en-US" sz="900" dirty="0">
                <a:solidFill>
                  <a:srgbClr val="000000"/>
                </a:solidFill>
                <a:latin typeface="Lucida Sans" pitchFamily="34" charset="0"/>
                <a:cs typeface="Lucida Sans" pitchFamily="34" charset="0"/>
              </a:rPr>
              <a:t>Tropical Storm Isaias</a:t>
            </a:r>
          </a:p>
        </p:txBody>
      </p:sp>
      <p:cxnSp>
        <p:nvCxnSpPr>
          <p:cNvPr id="24" name="Straight Connector 23">
            <a:extLst>
              <a:ext uri="{FF2B5EF4-FFF2-40B4-BE49-F238E27FC236}">
                <a16:creationId xmlns:a16="http://schemas.microsoft.com/office/drawing/2014/main" id="{4F819470-9C60-FBE5-F332-262067888C8A}"/>
              </a:ext>
            </a:extLst>
          </p:cNvPr>
          <p:cNvCxnSpPr>
            <a:cxnSpLocks/>
          </p:cNvCxnSpPr>
          <p:nvPr/>
        </p:nvCxnSpPr>
        <p:spPr bwMode="auto">
          <a:xfrm>
            <a:off x="3387162" y="2111505"/>
            <a:ext cx="0" cy="1783839"/>
          </a:xfrm>
          <a:prstGeom prst="line">
            <a:avLst/>
          </a:prstGeom>
          <a:noFill/>
          <a:ln w="9525">
            <a:solidFill>
              <a:schemeClr val="tx2"/>
            </a:solidFill>
            <a:prstDash val="sysDash"/>
            <a:miter lim="800000"/>
            <a:headEnd/>
            <a:tailEnd/>
          </a:ln>
        </p:spPr>
      </p:cxnSp>
      <p:cxnSp>
        <p:nvCxnSpPr>
          <p:cNvPr id="25" name="Straight Arrow Connector 24">
            <a:extLst>
              <a:ext uri="{FF2B5EF4-FFF2-40B4-BE49-F238E27FC236}">
                <a16:creationId xmlns:a16="http://schemas.microsoft.com/office/drawing/2014/main" id="{41AA64B9-B0A0-F832-48BD-67DAB7D71483}"/>
              </a:ext>
            </a:extLst>
          </p:cNvPr>
          <p:cNvCxnSpPr>
            <a:cxnSpLocks/>
          </p:cNvCxnSpPr>
          <p:nvPr/>
        </p:nvCxnSpPr>
        <p:spPr bwMode="auto">
          <a:xfrm flipV="1">
            <a:off x="3457101" y="2106877"/>
            <a:ext cx="307337" cy="184698"/>
          </a:xfrm>
          <a:prstGeom prst="straightConnector1">
            <a:avLst/>
          </a:prstGeom>
          <a:noFill/>
          <a:ln w="9525">
            <a:solidFill>
              <a:schemeClr val="tx2"/>
            </a:solidFill>
            <a:miter lim="800000"/>
            <a:headEnd/>
            <a:tailEnd type="triangle"/>
          </a:ln>
        </p:spPr>
      </p:cxnSp>
      <p:sp>
        <p:nvSpPr>
          <p:cNvPr id="26" name="TextBox 25">
            <a:extLst>
              <a:ext uri="{FF2B5EF4-FFF2-40B4-BE49-F238E27FC236}">
                <a16:creationId xmlns:a16="http://schemas.microsoft.com/office/drawing/2014/main" id="{2627EEE8-CA18-2000-FA39-F507A74B9F84}"/>
              </a:ext>
            </a:extLst>
          </p:cNvPr>
          <p:cNvSpPr txBox="1"/>
          <p:nvPr/>
        </p:nvSpPr>
        <p:spPr>
          <a:xfrm>
            <a:off x="3649694" y="1669808"/>
            <a:ext cx="802279" cy="415498"/>
          </a:xfrm>
          <a:prstGeom prst="rect">
            <a:avLst/>
          </a:prstGeom>
          <a:noFill/>
        </p:spPr>
        <p:txBody>
          <a:bodyPr wrap="square" lIns="0" tIns="0" rIns="0" bIns="0" rtlCol="0">
            <a:spAutoFit/>
          </a:bodyPr>
          <a:lstStyle/>
          <a:p>
            <a:r>
              <a:rPr lang="en-US" altLang="zh-CN" sz="900" dirty="0">
                <a:solidFill>
                  <a:srgbClr val="000000"/>
                </a:solidFill>
                <a:latin typeface="Lucida Sans" panose="020B0602030504020204" pitchFamily="34" charset="0"/>
                <a:cs typeface="Lucida Sans" pitchFamily="34" charset="0"/>
              </a:rPr>
              <a:t>Aug</a:t>
            </a:r>
            <a:r>
              <a:rPr lang="zh-CN" altLang="en-US" sz="900" dirty="0">
                <a:solidFill>
                  <a:srgbClr val="000000"/>
                </a:solidFill>
                <a:latin typeface="Lucida Sans" panose="020B0602030504020204" pitchFamily="34" charset="0"/>
                <a:cs typeface="Lucida Sans" pitchFamily="34" charset="0"/>
              </a:rPr>
              <a:t> </a:t>
            </a:r>
            <a:r>
              <a:rPr lang="en-US" altLang="zh-CN" sz="900" dirty="0">
                <a:solidFill>
                  <a:srgbClr val="000000"/>
                </a:solidFill>
                <a:latin typeface="Lucida Sans" panose="020B0602030504020204" pitchFamily="34" charset="0"/>
                <a:cs typeface="Lucida Sans" pitchFamily="34" charset="0"/>
              </a:rPr>
              <a:t>2021:</a:t>
            </a:r>
            <a:endParaRPr lang="en-US" sz="900" dirty="0">
              <a:solidFill>
                <a:srgbClr val="000000"/>
              </a:solidFill>
              <a:latin typeface="Lucida Sans" pitchFamily="34" charset="0"/>
              <a:cs typeface="Lucida Sans" pitchFamily="34" charset="0"/>
            </a:endParaRPr>
          </a:p>
          <a:p>
            <a:r>
              <a:rPr lang="en-US" sz="900" dirty="0">
                <a:solidFill>
                  <a:srgbClr val="000000"/>
                </a:solidFill>
                <a:latin typeface="Lucida Sans" pitchFamily="34" charset="0"/>
                <a:cs typeface="Lucida Sans" pitchFamily="34" charset="0"/>
              </a:rPr>
              <a:t>Tropical Storm Fred</a:t>
            </a:r>
          </a:p>
        </p:txBody>
      </p:sp>
      <p:cxnSp>
        <p:nvCxnSpPr>
          <p:cNvPr id="27" name="Straight Connector 26">
            <a:extLst>
              <a:ext uri="{FF2B5EF4-FFF2-40B4-BE49-F238E27FC236}">
                <a16:creationId xmlns:a16="http://schemas.microsoft.com/office/drawing/2014/main" id="{FC563CB4-1689-2900-35A4-E479FE5BDA2C}"/>
              </a:ext>
            </a:extLst>
          </p:cNvPr>
          <p:cNvCxnSpPr>
            <a:cxnSpLocks/>
          </p:cNvCxnSpPr>
          <p:nvPr/>
        </p:nvCxnSpPr>
        <p:spPr bwMode="auto">
          <a:xfrm>
            <a:off x="4358270" y="2111505"/>
            <a:ext cx="0" cy="1783839"/>
          </a:xfrm>
          <a:prstGeom prst="line">
            <a:avLst/>
          </a:prstGeom>
          <a:noFill/>
          <a:ln w="9525">
            <a:solidFill>
              <a:schemeClr val="tx2"/>
            </a:solidFill>
            <a:prstDash val="sysDash"/>
            <a:miter lim="800000"/>
            <a:headEnd/>
            <a:tailEnd/>
          </a:ln>
        </p:spPr>
      </p:cxnSp>
      <p:cxnSp>
        <p:nvCxnSpPr>
          <p:cNvPr id="28" name="Straight Arrow Connector 27">
            <a:extLst>
              <a:ext uri="{FF2B5EF4-FFF2-40B4-BE49-F238E27FC236}">
                <a16:creationId xmlns:a16="http://schemas.microsoft.com/office/drawing/2014/main" id="{40C637F0-7666-A01E-2FD3-937247063FD5}"/>
              </a:ext>
            </a:extLst>
          </p:cNvPr>
          <p:cNvCxnSpPr>
            <a:cxnSpLocks/>
          </p:cNvCxnSpPr>
          <p:nvPr/>
        </p:nvCxnSpPr>
        <p:spPr bwMode="auto">
          <a:xfrm flipV="1">
            <a:off x="4399223" y="2064232"/>
            <a:ext cx="237310" cy="194373"/>
          </a:xfrm>
          <a:prstGeom prst="straightConnector1">
            <a:avLst/>
          </a:prstGeom>
          <a:noFill/>
          <a:ln w="9525">
            <a:solidFill>
              <a:schemeClr val="tx2"/>
            </a:solidFill>
            <a:miter lim="800000"/>
            <a:headEnd/>
            <a:tailEnd type="triangle"/>
          </a:ln>
        </p:spPr>
      </p:cxnSp>
      <p:sp>
        <p:nvSpPr>
          <p:cNvPr id="29" name="TextBox 28">
            <a:extLst>
              <a:ext uri="{FF2B5EF4-FFF2-40B4-BE49-F238E27FC236}">
                <a16:creationId xmlns:a16="http://schemas.microsoft.com/office/drawing/2014/main" id="{ADDF69DA-9BFB-FFF6-D8A8-1312B87BF247}"/>
              </a:ext>
            </a:extLst>
          </p:cNvPr>
          <p:cNvSpPr txBox="1"/>
          <p:nvPr/>
        </p:nvSpPr>
        <p:spPr>
          <a:xfrm>
            <a:off x="4601133" y="1731806"/>
            <a:ext cx="999615" cy="276999"/>
          </a:xfrm>
          <a:prstGeom prst="rect">
            <a:avLst/>
          </a:prstGeom>
          <a:noFill/>
        </p:spPr>
        <p:txBody>
          <a:bodyPr wrap="square" lIns="0" tIns="0" rIns="0" bIns="0" rtlCol="0">
            <a:spAutoFit/>
          </a:bodyPr>
          <a:lstStyle/>
          <a:p>
            <a:r>
              <a:rPr lang="en-US" altLang="zh-CN" sz="900" dirty="0">
                <a:solidFill>
                  <a:srgbClr val="000000"/>
                </a:solidFill>
                <a:latin typeface="Lucida Sans" panose="020B0602030504020204" pitchFamily="34" charset="0"/>
                <a:cs typeface="Lucida Sans" pitchFamily="34" charset="0"/>
              </a:rPr>
              <a:t>Sep</a:t>
            </a:r>
            <a:r>
              <a:rPr lang="zh-CN" altLang="en-US" sz="900" dirty="0">
                <a:solidFill>
                  <a:srgbClr val="000000"/>
                </a:solidFill>
                <a:latin typeface="Lucida Sans" panose="020B0602030504020204" pitchFamily="34" charset="0"/>
                <a:cs typeface="Lucida Sans" pitchFamily="34" charset="0"/>
              </a:rPr>
              <a:t> </a:t>
            </a:r>
            <a:r>
              <a:rPr lang="en-US" altLang="zh-CN" sz="900" dirty="0">
                <a:solidFill>
                  <a:srgbClr val="000000"/>
                </a:solidFill>
                <a:latin typeface="Lucida Sans" panose="020B0602030504020204" pitchFamily="34" charset="0"/>
                <a:cs typeface="Lucida Sans" pitchFamily="34" charset="0"/>
              </a:rPr>
              <a:t>2022:</a:t>
            </a:r>
            <a:endParaRPr lang="en-US" sz="900" dirty="0">
              <a:solidFill>
                <a:srgbClr val="000000"/>
              </a:solidFill>
              <a:latin typeface="Lucida Sans" pitchFamily="34" charset="0"/>
              <a:cs typeface="Lucida Sans" pitchFamily="34" charset="0"/>
            </a:endParaRPr>
          </a:p>
          <a:p>
            <a:r>
              <a:rPr lang="en-US" sz="900" dirty="0">
                <a:solidFill>
                  <a:srgbClr val="000000"/>
                </a:solidFill>
                <a:latin typeface="Lucida Sans" pitchFamily="34" charset="0"/>
                <a:cs typeface="Lucida Sans" pitchFamily="34" charset="0"/>
              </a:rPr>
              <a:t>Hurricane Fiona</a:t>
            </a:r>
          </a:p>
        </p:txBody>
      </p:sp>
      <p:sp>
        <p:nvSpPr>
          <p:cNvPr id="9" name="Text Placeholder 1">
            <a:extLst>
              <a:ext uri="{FF2B5EF4-FFF2-40B4-BE49-F238E27FC236}">
                <a16:creationId xmlns:a16="http://schemas.microsoft.com/office/drawing/2014/main" id="{E4D278B4-68B7-6FCE-DDC3-F9421428B63E}"/>
              </a:ext>
            </a:extLst>
          </p:cNvPr>
          <p:cNvSpPr txBox="1">
            <a:spLocks/>
          </p:cNvSpPr>
          <p:nvPr/>
        </p:nvSpPr>
        <p:spPr>
          <a:xfrm>
            <a:off x="27467" y="4967185"/>
            <a:ext cx="5573281" cy="1359854"/>
          </a:xfrm>
          <a:prstGeom prst="rect">
            <a:avLst/>
          </a:prstGeom>
          <a:solidFill>
            <a:schemeClr val="accent1"/>
          </a:solidFill>
          <a:ln>
            <a:noFill/>
          </a:ln>
        </p:spPr>
        <p:txBody>
          <a:bodyPr/>
          <a:lstStyle>
            <a:lvl1pPr marL="228599" indent="-228599"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198" indent="-228599"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797" indent="-228599"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396" indent="-228599"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392" indent="-228599"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590" indent="-228599" algn="l" defTabSz="91439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88" indent="-228599" algn="l" defTabSz="91439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86" indent="-228599" algn="l" defTabSz="91439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85" indent="-228599" algn="l" defTabSz="914396"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600"/>
              </a:spcBef>
              <a:buFont typeface="Book Antiqua" pitchFamily="18" charset="0"/>
              <a:buNone/>
            </a:pPr>
            <a:r>
              <a:rPr lang="en-US" sz="1300" dirty="0">
                <a:solidFill>
                  <a:schemeClr val="bg1"/>
                </a:solidFill>
              </a:rPr>
              <a:t>What is the cost of self-generation? </a:t>
            </a:r>
          </a:p>
          <a:p>
            <a:pPr marL="0" indent="0" algn="ctr">
              <a:spcBef>
                <a:spcPts val="600"/>
              </a:spcBef>
              <a:buNone/>
            </a:pPr>
            <a:r>
              <a:rPr lang="en-US" sz="1300" b="0" dirty="0">
                <a:solidFill>
                  <a:schemeClr val="bg1"/>
                </a:solidFill>
              </a:rPr>
              <a:t>In 2024, the average retail electricity price in Puerto Rico was about </a:t>
            </a:r>
            <a:r>
              <a:rPr lang="en-US" sz="1300" u="sng" dirty="0">
                <a:solidFill>
                  <a:schemeClr val="bg1"/>
                </a:solidFill>
              </a:rPr>
              <a:t>24 cents/kWh</a:t>
            </a:r>
            <a:r>
              <a:rPr lang="en-US" sz="1300" b="0" dirty="0">
                <a:solidFill>
                  <a:schemeClr val="bg1"/>
                </a:solidFill>
              </a:rPr>
              <a:t>, over 40% above the U.S. national average. The estimated levelized cost of a reliable self-supply solution* totaled to over </a:t>
            </a:r>
            <a:r>
              <a:rPr lang="en-US" sz="1300" u="sng" dirty="0">
                <a:solidFill>
                  <a:schemeClr val="bg1"/>
                </a:solidFill>
              </a:rPr>
              <a:t>35 cents/kWh</a:t>
            </a:r>
            <a:r>
              <a:rPr lang="en-US" sz="1300" b="0" dirty="0">
                <a:solidFill>
                  <a:schemeClr val="bg1"/>
                </a:solidFill>
              </a:rPr>
              <a:t>, </a:t>
            </a:r>
            <a:r>
              <a:rPr lang="en-US" sz="1300" dirty="0">
                <a:solidFill>
                  <a:schemeClr val="bg1"/>
                </a:solidFill>
              </a:rPr>
              <a:t>making it 45%  more expensive than electricity supplied by the utility</a:t>
            </a:r>
            <a:endParaRPr lang="en-US" sz="1300" dirty="0">
              <a:solidFill>
                <a:schemeClr val="bg1"/>
              </a:solidFill>
              <a:highlight>
                <a:srgbClr val="FFFF00"/>
              </a:highlight>
            </a:endParaRPr>
          </a:p>
        </p:txBody>
      </p:sp>
      <p:sp>
        <p:nvSpPr>
          <p:cNvPr id="13" name="Rectangle 12">
            <a:extLst>
              <a:ext uri="{FF2B5EF4-FFF2-40B4-BE49-F238E27FC236}">
                <a16:creationId xmlns:a16="http://schemas.microsoft.com/office/drawing/2014/main" id="{1774B030-EAD8-AE8C-48B0-7C5412085804}"/>
              </a:ext>
            </a:extLst>
          </p:cNvPr>
          <p:cNvSpPr/>
          <p:nvPr/>
        </p:nvSpPr>
        <p:spPr>
          <a:xfrm>
            <a:off x="5685758" y="1183954"/>
            <a:ext cx="3377454" cy="880278"/>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latin typeface="Lucida Sans" panose="020B0602030504020204" pitchFamily="34" charset="0"/>
              </a:rPr>
              <a:t>Puerto Rico: Monthly Commercial and Industrial Customers’ (“C&amp;I”) Self-Generation Capacity**</a:t>
            </a:r>
          </a:p>
        </p:txBody>
      </p:sp>
      <p:sp>
        <p:nvSpPr>
          <p:cNvPr id="31" name="Rectangle 30">
            <a:extLst>
              <a:ext uri="{FF2B5EF4-FFF2-40B4-BE49-F238E27FC236}">
                <a16:creationId xmlns:a16="http://schemas.microsoft.com/office/drawing/2014/main" id="{187E01B3-7374-C25A-6445-AD8664DA6953}"/>
              </a:ext>
            </a:extLst>
          </p:cNvPr>
          <p:cNvSpPr/>
          <p:nvPr/>
        </p:nvSpPr>
        <p:spPr>
          <a:xfrm>
            <a:off x="5676455" y="1174595"/>
            <a:ext cx="3386756" cy="3712873"/>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1">
            <a:extLst>
              <a:ext uri="{FF2B5EF4-FFF2-40B4-BE49-F238E27FC236}">
                <a16:creationId xmlns:a16="http://schemas.microsoft.com/office/drawing/2014/main" id="{C5C80CE9-623B-AA5B-643E-9E1B29BD1E86}"/>
              </a:ext>
            </a:extLst>
          </p:cNvPr>
          <p:cNvSpPr txBox="1">
            <a:spLocks/>
          </p:cNvSpPr>
          <p:nvPr/>
        </p:nvSpPr>
        <p:spPr>
          <a:xfrm>
            <a:off x="5676455" y="4936364"/>
            <a:ext cx="3386756" cy="1359854"/>
          </a:xfrm>
          <a:prstGeom prst="rect">
            <a:avLst/>
          </a:prstGeom>
          <a:solidFill>
            <a:schemeClr val="accent2">
              <a:lumMod val="20000"/>
              <a:lumOff val="80000"/>
            </a:schemeClr>
          </a:solidFill>
          <a:ln>
            <a:noFill/>
          </a:ln>
        </p:spPr>
        <p:txBody>
          <a:bodyPr anchor="ctr" anchorCtr="0"/>
          <a:lstStyle>
            <a:lvl1pPr marL="228599" indent="-228599"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198" indent="-228599"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797" indent="-228599"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396" indent="-228599"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392" indent="-228599"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590" indent="-228599" algn="l" defTabSz="91439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88" indent="-228599" algn="l" defTabSz="91439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86" indent="-228599" algn="l" defTabSz="91439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85" indent="-228599" algn="l" defTabSz="914396"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Book Antiqua" pitchFamily="18" charset="0"/>
              <a:buNone/>
            </a:pPr>
            <a:r>
              <a:rPr lang="en-US" sz="1300" b="0" dirty="0"/>
              <a:t>Puerto Rico’s businesses have steadily increased deployment of behind the fence generation in last 10 years, more than doubling such generation capacity from </a:t>
            </a:r>
            <a:r>
              <a:rPr lang="en-US" sz="1300" dirty="0"/>
              <a:t>70 MW to 160 MW</a:t>
            </a:r>
          </a:p>
        </p:txBody>
      </p:sp>
      <p:sp>
        <p:nvSpPr>
          <p:cNvPr id="36" name="TextBox 35">
            <a:extLst>
              <a:ext uri="{FF2B5EF4-FFF2-40B4-BE49-F238E27FC236}">
                <a16:creationId xmlns:a16="http://schemas.microsoft.com/office/drawing/2014/main" id="{CBBC2E41-FFE5-CBEC-139F-8597B3D86ECB}"/>
              </a:ext>
            </a:extLst>
          </p:cNvPr>
          <p:cNvSpPr txBox="1"/>
          <p:nvPr/>
        </p:nvSpPr>
        <p:spPr>
          <a:xfrm>
            <a:off x="5683759" y="6358635"/>
            <a:ext cx="3077701" cy="415498"/>
          </a:xfrm>
          <a:prstGeom prst="rect">
            <a:avLst/>
          </a:prstGeom>
          <a:noFill/>
        </p:spPr>
        <p:txBody>
          <a:bodyPr wrap="square" lIns="0" tIns="0" rIns="0" bIns="0" rtlCol="0">
            <a:spAutoFit/>
          </a:bodyPr>
          <a:lstStyle/>
          <a:p>
            <a:r>
              <a:rPr lang="en-US" sz="900" dirty="0">
                <a:solidFill>
                  <a:srgbClr val="000000"/>
                </a:solidFill>
                <a:latin typeface="Lucida Sans" pitchFamily="34" charset="0"/>
                <a:cs typeface="Lucida Sans" pitchFamily="34" charset="0"/>
              </a:rPr>
              <a:t>Note: (**) This capacity counts both net metering and non-net metering projects, based on data reported to the EIA.</a:t>
            </a:r>
          </a:p>
        </p:txBody>
      </p:sp>
      <p:sp>
        <p:nvSpPr>
          <p:cNvPr id="32" name="TextBox 31">
            <a:extLst>
              <a:ext uri="{FF2B5EF4-FFF2-40B4-BE49-F238E27FC236}">
                <a16:creationId xmlns:a16="http://schemas.microsoft.com/office/drawing/2014/main" id="{9536A854-5690-7904-4D97-03876301E445}"/>
              </a:ext>
            </a:extLst>
          </p:cNvPr>
          <p:cNvSpPr txBox="1"/>
          <p:nvPr/>
        </p:nvSpPr>
        <p:spPr>
          <a:xfrm>
            <a:off x="80789" y="6358635"/>
            <a:ext cx="5546102" cy="276999"/>
          </a:xfrm>
          <a:prstGeom prst="rect">
            <a:avLst/>
          </a:prstGeom>
          <a:noFill/>
        </p:spPr>
        <p:txBody>
          <a:bodyPr wrap="square" lIns="0" tIns="0" rIns="0" bIns="0" rtlCol="0">
            <a:spAutoFit/>
          </a:bodyPr>
          <a:lstStyle/>
          <a:p>
            <a:r>
              <a:rPr lang="en-US" sz="900" dirty="0">
                <a:solidFill>
                  <a:srgbClr val="000000"/>
                </a:solidFill>
                <a:latin typeface="Lucida Sans" pitchFamily="34" charset="0"/>
                <a:cs typeface="Lucida Sans" pitchFamily="34" charset="0"/>
              </a:rPr>
              <a:t>Note: (*) This estimate based on a 3 × 1 MW genset configuration to meet a high load factor industrial customer consuming 2 MW on peak (N-1 design for redundancy).</a:t>
            </a:r>
          </a:p>
        </p:txBody>
      </p:sp>
      <p:sp>
        <p:nvSpPr>
          <p:cNvPr id="33" name="Oval 32">
            <a:extLst>
              <a:ext uri="{FF2B5EF4-FFF2-40B4-BE49-F238E27FC236}">
                <a16:creationId xmlns:a16="http://schemas.microsoft.com/office/drawing/2014/main" id="{8C5B67DF-37D5-5333-F8F2-F0B3A1AD8B69}"/>
              </a:ext>
            </a:extLst>
          </p:cNvPr>
          <p:cNvSpPr/>
          <p:nvPr/>
        </p:nvSpPr>
        <p:spPr>
          <a:xfrm>
            <a:off x="4715435" y="2412278"/>
            <a:ext cx="820269" cy="663388"/>
          </a:xfrm>
          <a:prstGeom prst="ellipse">
            <a:avLst/>
          </a:prstGeom>
          <a:noFill/>
          <a:ln>
            <a:solidFill>
              <a:schemeClr val="tx2"/>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7" name="Straight Arrow Connector 36">
            <a:extLst>
              <a:ext uri="{FF2B5EF4-FFF2-40B4-BE49-F238E27FC236}">
                <a16:creationId xmlns:a16="http://schemas.microsoft.com/office/drawing/2014/main" id="{3A66566B-1B36-F281-E3AD-A7481300FED5}"/>
              </a:ext>
            </a:extLst>
          </p:cNvPr>
          <p:cNvCxnSpPr>
            <a:cxnSpLocks/>
          </p:cNvCxnSpPr>
          <p:nvPr/>
        </p:nvCxnSpPr>
        <p:spPr bwMode="auto">
          <a:xfrm flipV="1">
            <a:off x="4960620" y="3082723"/>
            <a:ext cx="228600" cy="188274"/>
          </a:xfrm>
          <a:prstGeom prst="straightConnector1">
            <a:avLst/>
          </a:prstGeom>
          <a:noFill/>
          <a:ln w="25400">
            <a:solidFill>
              <a:schemeClr val="tx2"/>
            </a:solidFill>
            <a:prstDash val="sysDot"/>
            <a:miter lim="800000"/>
            <a:headEnd/>
            <a:tailEnd type="triangle" w="lg" len="lg"/>
          </a:ln>
        </p:spPr>
      </p:cxnSp>
      <p:sp>
        <p:nvSpPr>
          <p:cNvPr id="2" name="Rectangle 1">
            <a:extLst>
              <a:ext uri="{FF2B5EF4-FFF2-40B4-BE49-F238E27FC236}">
                <a16:creationId xmlns:a16="http://schemas.microsoft.com/office/drawing/2014/main" id="{1E10C44F-E1DB-0D94-9C74-B26174DF1E96}"/>
              </a:ext>
            </a:extLst>
          </p:cNvPr>
          <p:cNvSpPr/>
          <p:nvPr/>
        </p:nvSpPr>
        <p:spPr>
          <a:xfrm>
            <a:off x="40539" y="1176824"/>
            <a:ext cx="5573281" cy="3710644"/>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1">
            <a:extLst>
              <a:ext uri="{FF2B5EF4-FFF2-40B4-BE49-F238E27FC236}">
                <a16:creationId xmlns:a16="http://schemas.microsoft.com/office/drawing/2014/main" id="{BF0187B2-E5B0-94AC-A1DA-596A5B4E68AA}"/>
              </a:ext>
            </a:extLst>
          </p:cNvPr>
          <p:cNvSpPr>
            <a:spLocks noGrp="1"/>
          </p:cNvSpPr>
          <p:nvPr>
            <p:ph type="body" sz="quarter" idx="11"/>
          </p:nvPr>
        </p:nvSpPr>
        <p:spPr>
          <a:xfrm>
            <a:off x="691508" y="3258903"/>
            <a:ext cx="4324663" cy="636441"/>
          </a:xfrm>
          <a:solidFill>
            <a:schemeClr val="accent2">
              <a:lumMod val="20000"/>
              <a:lumOff val="80000"/>
            </a:schemeClr>
          </a:solidFill>
          <a:ln>
            <a:noFill/>
          </a:ln>
        </p:spPr>
        <p:txBody>
          <a:bodyPr/>
          <a:lstStyle/>
          <a:p>
            <a:pPr marL="0" indent="0" algn="ctr">
              <a:spcBef>
                <a:spcPts val="0"/>
              </a:spcBef>
              <a:buNone/>
            </a:pPr>
            <a:r>
              <a:rPr lang="en-US" sz="1200" b="0" dirty="0"/>
              <a:t>43 large industrial and commercial customers reduced grid electricity consumption through new Combined Heat and Power (“CHP”), </a:t>
            </a:r>
            <a:r>
              <a:rPr lang="en-US" sz="1200" dirty="0"/>
              <a:t>displacing +400 GWh in 2023</a:t>
            </a:r>
          </a:p>
        </p:txBody>
      </p:sp>
    </p:spTree>
    <p:extLst>
      <p:ext uri="{BB962C8B-B14F-4D97-AF65-F5344CB8AC3E}">
        <p14:creationId xmlns:p14="http://schemas.microsoft.com/office/powerpoint/2010/main" val="4686460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EA667-2554-8D6F-53E8-1C270E5708C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D391C31-1028-2118-5A7D-D89E169F84E6}"/>
              </a:ext>
            </a:extLst>
          </p:cNvPr>
          <p:cNvSpPr>
            <a:spLocks noGrp="1"/>
          </p:cNvSpPr>
          <p:nvPr>
            <p:ph type="body" sz="quarter" idx="10"/>
          </p:nvPr>
        </p:nvSpPr>
        <p:spPr/>
        <p:txBody>
          <a:bodyPr/>
          <a:lstStyle/>
          <a:p>
            <a:r>
              <a:rPr lang="en-US" dirty="0">
                <a:solidFill>
                  <a:schemeClr val="accent1"/>
                </a:solidFill>
              </a:rPr>
              <a:t>R</a:t>
            </a:r>
            <a:r>
              <a:rPr lang="en-US" altLang="zh-CN" dirty="0">
                <a:solidFill>
                  <a:schemeClr val="accent1"/>
                </a:solidFill>
              </a:rPr>
              <a:t>eliability is non-negotiable</a:t>
            </a:r>
            <a:endParaRPr lang="en-US" dirty="0">
              <a:solidFill>
                <a:schemeClr val="accent1"/>
              </a:solidFill>
            </a:endParaRPr>
          </a:p>
        </p:txBody>
      </p:sp>
      <p:sp>
        <p:nvSpPr>
          <p:cNvPr id="4" name="Title 3">
            <a:extLst>
              <a:ext uri="{FF2B5EF4-FFF2-40B4-BE49-F238E27FC236}">
                <a16:creationId xmlns:a16="http://schemas.microsoft.com/office/drawing/2014/main" id="{C2DA27BF-CC10-332B-5ED7-1B0F768B1154}"/>
              </a:ext>
            </a:extLst>
          </p:cNvPr>
          <p:cNvSpPr>
            <a:spLocks noGrp="1"/>
          </p:cNvSpPr>
          <p:nvPr>
            <p:ph type="title"/>
          </p:nvPr>
        </p:nvSpPr>
        <p:spPr/>
        <p:txBody>
          <a:bodyPr>
            <a:noAutofit/>
          </a:bodyPr>
          <a:lstStyle/>
          <a:p>
            <a:r>
              <a:rPr lang="en-US" sz="1800" dirty="0"/>
              <a:t>Poor reliability of the power system has consequences for economic health; examination of multi-national data shows a pattern between elevated system interruptions and negative GDP growth</a:t>
            </a:r>
          </a:p>
        </p:txBody>
      </p:sp>
      <p:sp>
        <p:nvSpPr>
          <p:cNvPr id="5" name="Slide Number Placeholder 4">
            <a:extLst>
              <a:ext uri="{FF2B5EF4-FFF2-40B4-BE49-F238E27FC236}">
                <a16:creationId xmlns:a16="http://schemas.microsoft.com/office/drawing/2014/main" id="{BAE1BD08-D553-9683-DBD6-18CE0E26FD08}"/>
              </a:ext>
            </a:extLst>
          </p:cNvPr>
          <p:cNvSpPr>
            <a:spLocks noGrp="1"/>
          </p:cNvSpPr>
          <p:nvPr>
            <p:ph type="sldNum" sz="quarter" idx="12"/>
          </p:nvPr>
        </p:nvSpPr>
        <p:spPr/>
        <p:txBody>
          <a:bodyPr/>
          <a:lstStyle/>
          <a:p>
            <a:pPr>
              <a:defRPr/>
            </a:pPr>
            <a:fld id="{2D62163B-94EF-4556-A1AC-19E952546DA3}" type="slidenum">
              <a:rPr lang="en-US" smtClean="0"/>
              <a:pPr>
                <a:defRPr/>
              </a:pPr>
              <a:t>6</a:t>
            </a:fld>
            <a:endParaRPr lang="en-US" dirty="0"/>
          </a:p>
        </p:txBody>
      </p:sp>
      <p:sp>
        <p:nvSpPr>
          <p:cNvPr id="16" name="TextBox 15">
            <a:extLst>
              <a:ext uri="{FF2B5EF4-FFF2-40B4-BE49-F238E27FC236}">
                <a16:creationId xmlns:a16="http://schemas.microsoft.com/office/drawing/2014/main" id="{264CBE72-D848-87D3-2590-EF0803D72467}"/>
              </a:ext>
            </a:extLst>
          </p:cNvPr>
          <p:cNvSpPr txBox="1"/>
          <p:nvPr/>
        </p:nvSpPr>
        <p:spPr>
          <a:xfrm>
            <a:off x="308638" y="6426376"/>
            <a:ext cx="8417661" cy="276999"/>
          </a:xfrm>
          <a:prstGeom prst="rect">
            <a:avLst/>
          </a:prstGeom>
          <a:noFill/>
        </p:spPr>
        <p:txBody>
          <a:bodyPr wrap="square" lIns="0" tIns="0" rIns="0" bIns="0" rtlCol="0">
            <a:spAutoFit/>
          </a:bodyPr>
          <a:lstStyle/>
          <a:p>
            <a:r>
              <a:rPr lang="en-US" sz="900" i="1" dirty="0">
                <a:solidFill>
                  <a:srgbClr val="000000"/>
                </a:solidFill>
                <a:latin typeface="Lucida Sans" pitchFamily="34" charset="0"/>
                <a:cs typeface="Lucida Sans" pitchFamily="34" charset="0"/>
              </a:rPr>
              <a:t>Notes: The World Bank Doing Business Database provides the country-level SAIFI/SAIDI data from 2014 to 2019. </a:t>
            </a:r>
          </a:p>
          <a:p>
            <a:r>
              <a:rPr lang="en-US" sz="900" i="1" dirty="0">
                <a:solidFill>
                  <a:srgbClr val="000000"/>
                </a:solidFill>
                <a:latin typeface="Lucida Sans" pitchFamily="34" charset="0"/>
                <a:cs typeface="Lucida Sans" pitchFamily="34" charset="0"/>
              </a:rPr>
              <a:t>Sources: </a:t>
            </a:r>
            <a:r>
              <a:rPr lang="en-US" sz="900" i="1" dirty="0">
                <a:solidFill>
                  <a:srgbClr val="000000"/>
                </a:solidFill>
                <a:latin typeface="Lucida Sans" pitchFamily="34" charset="0"/>
                <a:cs typeface="Lucida Sans" pitchFamily="34" charset="0"/>
                <a:hlinkClick r:id="rId3"/>
              </a:rPr>
              <a:t>W</a:t>
            </a:r>
            <a:r>
              <a:rPr lang="en-US" altLang="zh-CN" sz="900" i="1" dirty="0">
                <a:solidFill>
                  <a:srgbClr val="000000"/>
                </a:solidFill>
                <a:latin typeface="Lucida Sans" pitchFamily="34" charset="0"/>
                <a:cs typeface="Lucida Sans" pitchFamily="34" charset="0"/>
                <a:hlinkClick r:id="rId3"/>
              </a:rPr>
              <a:t>orld Bank Doing Business Database</a:t>
            </a:r>
            <a:r>
              <a:rPr lang="en-US" altLang="zh-CN" sz="900" i="1" dirty="0">
                <a:solidFill>
                  <a:srgbClr val="000000"/>
                </a:solidFill>
                <a:latin typeface="Lucida Sans" pitchFamily="34" charset="0"/>
                <a:cs typeface="Lucida Sans" pitchFamily="34" charset="0"/>
              </a:rPr>
              <a:t>, World Development Indicator Database.</a:t>
            </a:r>
            <a:endParaRPr lang="en-US" sz="900" i="1" dirty="0">
              <a:solidFill>
                <a:srgbClr val="000000"/>
              </a:solidFill>
              <a:latin typeface="Lucida Sans" pitchFamily="34" charset="0"/>
              <a:cs typeface="Lucida Sans" pitchFamily="34" charset="0"/>
            </a:endParaRPr>
          </a:p>
        </p:txBody>
      </p:sp>
      <p:sp>
        <p:nvSpPr>
          <p:cNvPr id="7" name="Rectangle 6">
            <a:extLst>
              <a:ext uri="{FF2B5EF4-FFF2-40B4-BE49-F238E27FC236}">
                <a16:creationId xmlns:a16="http://schemas.microsoft.com/office/drawing/2014/main" id="{A2632837-3046-4648-223A-DF84E5451848}"/>
              </a:ext>
            </a:extLst>
          </p:cNvPr>
          <p:cNvSpPr/>
          <p:nvPr/>
        </p:nvSpPr>
        <p:spPr>
          <a:xfrm>
            <a:off x="222001" y="1913192"/>
            <a:ext cx="8699998" cy="4843299"/>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7F4B2CAE-5448-D9E5-031A-78710FE1CAD6}"/>
              </a:ext>
            </a:extLst>
          </p:cNvPr>
          <p:cNvSpPr/>
          <p:nvPr/>
        </p:nvSpPr>
        <p:spPr>
          <a:xfrm>
            <a:off x="222001" y="1913192"/>
            <a:ext cx="8699998" cy="276999"/>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latin typeface="Lucida Sans" panose="020B0602030504020204" pitchFamily="34" charset="0"/>
              </a:rPr>
              <a:t>Negative GDP per capita growth is associated with less reliable electricity grids in the preceding year</a:t>
            </a:r>
          </a:p>
        </p:txBody>
      </p:sp>
      <p:sp>
        <p:nvSpPr>
          <p:cNvPr id="22" name="Rectangle: Rounded Corners 21">
            <a:extLst>
              <a:ext uri="{FF2B5EF4-FFF2-40B4-BE49-F238E27FC236}">
                <a16:creationId xmlns:a16="http://schemas.microsoft.com/office/drawing/2014/main" id="{735DA4AB-D69D-9562-EEEB-37AD99B2E090}"/>
              </a:ext>
            </a:extLst>
          </p:cNvPr>
          <p:cNvSpPr/>
          <p:nvPr/>
        </p:nvSpPr>
        <p:spPr>
          <a:xfrm>
            <a:off x="348701" y="2264071"/>
            <a:ext cx="4069657" cy="488106"/>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F4270CC7-B58D-E57E-053C-2D46A00605D3}"/>
              </a:ext>
            </a:extLst>
          </p:cNvPr>
          <p:cNvSpPr txBox="1"/>
          <p:nvPr/>
        </p:nvSpPr>
        <p:spPr>
          <a:xfrm>
            <a:off x="419658" y="2300146"/>
            <a:ext cx="3927741" cy="400110"/>
          </a:xfrm>
          <a:prstGeom prst="rect">
            <a:avLst/>
          </a:prstGeom>
          <a:noFill/>
        </p:spPr>
        <p:txBody>
          <a:bodyPr wrap="square" lIns="0" tIns="0" rIns="0" bIns="0" rtlCol="0">
            <a:spAutoFit/>
          </a:bodyPr>
          <a:lstStyle/>
          <a:p>
            <a:pPr algn="ctr"/>
            <a:r>
              <a:rPr lang="en-US" sz="1300" b="1" dirty="0">
                <a:solidFill>
                  <a:schemeClr val="tx2"/>
                </a:solidFill>
                <a:latin typeface="Lucida Sans" pitchFamily="34" charset="0"/>
                <a:cs typeface="Lucida Sans" pitchFamily="34" charset="0"/>
              </a:rPr>
              <a:t>System Average Interruption </a:t>
            </a:r>
            <a:r>
              <a:rPr lang="en-US" sz="1300" b="1" dirty="0">
                <a:solidFill>
                  <a:schemeClr val="accent1"/>
                </a:solidFill>
                <a:latin typeface="Lucida Sans" pitchFamily="34" charset="0"/>
                <a:cs typeface="Lucida Sans" pitchFamily="34" charset="0"/>
              </a:rPr>
              <a:t>Frequency</a:t>
            </a:r>
            <a:r>
              <a:rPr lang="en-US" sz="1300" b="1" dirty="0">
                <a:solidFill>
                  <a:schemeClr val="tx2"/>
                </a:solidFill>
                <a:latin typeface="Lucida Sans" pitchFamily="34" charset="0"/>
                <a:cs typeface="Lucida Sans" pitchFamily="34" charset="0"/>
              </a:rPr>
              <a:t> Index</a:t>
            </a:r>
          </a:p>
          <a:p>
            <a:pPr algn="ctr"/>
            <a:r>
              <a:rPr lang="en-US" sz="1300" b="1" dirty="0">
                <a:solidFill>
                  <a:schemeClr val="tx2"/>
                </a:solidFill>
                <a:latin typeface="Lucida Sans" pitchFamily="34" charset="0"/>
                <a:cs typeface="Lucida Sans" pitchFamily="34" charset="0"/>
              </a:rPr>
              <a:t>(“SAIFI”)</a:t>
            </a:r>
          </a:p>
        </p:txBody>
      </p:sp>
      <p:sp>
        <p:nvSpPr>
          <p:cNvPr id="32" name="Rectangle: Rounded Corners 31">
            <a:extLst>
              <a:ext uri="{FF2B5EF4-FFF2-40B4-BE49-F238E27FC236}">
                <a16:creationId xmlns:a16="http://schemas.microsoft.com/office/drawing/2014/main" id="{71255268-9474-4430-92E2-5A1361D35A12}"/>
              </a:ext>
            </a:extLst>
          </p:cNvPr>
          <p:cNvSpPr/>
          <p:nvPr/>
        </p:nvSpPr>
        <p:spPr>
          <a:xfrm>
            <a:off x="4736258" y="2251601"/>
            <a:ext cx="4069657" cy="500576"/>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Box 33">
            <a:extLst>
              <a:ext uri="{FF2B5EF4-FFF2-40B4-BE49-F238E27FC236}">
                <a16:creationId xmlns:a16="http://schemas.microsoft.com/office/drawing/2014/main" id="{B3D5E9E4-F5DC-6E76-0B10-8AA382710194}"/>
              </a:ext>
            </a:extLst>
          </p:cNvPr>
          <p:cNvSpPr txBox="1"/>
          <p:nvPr/>
        </p:nvSpPr>
        <p:spPr>
          <a:xfrm>
            <a:off x="4884036" y="2300146"/>
            <a:ext cx="3774099" cy="400110"/>
          </a:xfrm>
          <a:prstGeom prst="rect">
            <a:avLst/>
          </a:prstGeom>
          <a:noFill/>
        </p:spPr>
        <p:txBody>
          <a:bodyPr wrap="square" lIns="0" tIns="0" rIns="0" bIns="0" rtlCol="0">
            <a:spAutoFit/>
          </a:bodyPr>
          <a:lstStyle/>
          <a:p>
            <a:pPr algn="ctr"/>
            <a:r>
              <a:rPr lang="en-US" sz="1300" b="1" dirty="0">
                <a:solidFill>
                  <a:schemeClr val="tx2"/>
                </a:solidFill>
                <a:latin typeface="Lucida Sans" pitchFamily="34" charset="0"/>
                <a:cs typeface="Lucida Sans" pitchFamily="34" charset="0"/>
              </a:rPr>
              <a:t>System Average Interruption </a:t>
            </a:r>
            <a:r>
              <a:rPr lang="en-US" sz="1300" b="1" dirty="0">
                <a:solidFill>
                  <a:schemeClr val="accent1"/>
                </a:solidFill>
                <a:latin typeface="Lucida Sans" pitchFamily="34" charset="0"/>
                <a:cs typeface="Lucida Sans" pitchFamily="34" charset="0"/>
              </a:rPr>
              <a:t>Duration</a:t>
            </a:r>
            <a:r>
              <a:rPr lang="en-US" sz="1300" b="1" dirty="0">
                <a:solidFill>
                  <a:schemeClr val="tx2"/>
                </a:solidFill>
                <a:latin typeface="Lucida Sans" pitchFamily="34" charset="0"/>
                <a:cs typeface="Lucida Sans" pitchFamily="34" charset="0"/>
              </a:rPr>
              <a:t> Index</a:t>
            </a:r>
          </a:p>
          <a:p>
            <a:pPr algn="ctr"/>
            <a:r>
              <a:rPr lang="en-US" sz="1300" b="1" dirty="0">
                <a:solidFill>
                  <a:schemeClr val="tx2"/>
                </a:solidFill>
                <a:latin typeface="Lucida Sans" pitchFamily="34" charset="0"/>
                <a:cs typeface="Lucida Sans" pitchFamily="34" charset="0"/>
              </a:rPr>
              <a:t>(“SAIDI”)</a:t>
            </a:r>
          </a:p>
        </p:txBody>
      </p:sp>
      <p:sp>
        <p:nvSpPr>
          <p:cNvPr id="8" name="Text Placeholder 1">
            <a:extLst>
              <a:ext uri="{FF2B5EF4-FFF2-40B4-BE49-F238E27FC236}">
                <a16:creationId xmlns:a16="http://schemas.microsoft.com/office/drawing/2014/main" id="{EC7FEFDE-D5FC-6703-2594-FCB8501DC68F}"/>
              </a:ext>
            </a:extLst>
          </p:cNvPr>
          <p:cNvSpPr txBox="1">
            <a:spLocks/>
          </p:cNvSpPr>
          <p:nvPr/>
        </p:nvSpPr>
        <p:spPr>
          <a:xfrm>
            <a:off x="269875" y="1591656"/>
            <a:ext cx="8652124" cy="659944"/>
          </a:xfrm>
          <a:prstGeom prst="rect">
            <a:avLst/>
          </a:prstGeom>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dirty="0"/>
          </a:p>
        </p:txBody>
      </p:sp>
      <p:sp>
        <p:nvSpPr>
          <p:cNvPr id="2" name="Text Placeholder 1">
            <a:extLst>
              <a:ext uri="{FF2B5EF4-FFF2-40B4-BE49-F238E27FC236}">
                <a16:creationId xmlns:a16="http://schemas.microsoft.com/office/drawing/2014/main" id="{7CEF2C97-7A6D-A1E4-7A16-862C8673710F}"/>
              </a:ext>
            </a:extLst>
          </p:cNvPr>
          <p:cNvSpPr>
            <a:spLocks noGrp="1"/>
          </p:cNvSpPr>
          <p:nvPr>
            <p:ph type="body" sz="quarter" idx="11"/>
          </p:nvPr>
        </p:nvSpPr>
        <p:spPr>
          <a:xfrm>
            <a:off x="228600" y="1167146"/>
            <a:ext cx="8686800" cy="733575"/>
          </a:xfrm>
        </p:spPr>
        <p:txBody>
          <a:bodyPr/>
          <a:lstStyle/>
          <a:p>
            <a:pPr>
              <a:spcBef>
                <a:spcPts val="0"/>
              </a:spcBef>
            </a:pPr>
            <a:r>
              <a:rPr lang="en-US" dirty="0"/>
              <a:t>LEI analyzed GDP growth statistics and SAIFI/SAIDI data for 152 countries, 2014–2019</a:t>
            </a:r>
          </a:p>
          <a:p>
            <a:pPr>
              <a:spcBef>
                <a:spcPts val="0"/>
              </a:spcBef>
            </a:pPr>
            <a:r>
              <a:rPr lang="en-US" dirty="0"/>
              <a:t>Dividing the countries based on positive or negative GDP per capita growth in each year, there is clear correlation with SAIDI/SAIFI measures in preceding year</a:t>
            </a:r>
          </a:p>
        </p:txBody>
      </p:sp>
      <p:pic>
        <p:nvPicPr>
          <p:cNvPr id="10" name="Picture 9">
            <a:extLst>
              <a:ext uri="{FF2B5EF4-FFF2-40B4-BE49-F238E27FC236}">
                <a16:creationId xmlns:a16="http://schemas.microsoft.com/office/drawing/2014/main" id="{2A731BF4-8369-FF96-FEE8-5C42005A09B8}"/>
              </a:ext>
            </a:extLst>
          </p:cNvPr>
          <p:cNvPicPr>
            <a:picLocks noChangeAspect="1"/>
          </p:cNvPicPr>
          <p:nvPr/>
        </p:nvPicPr>
        <p:blipFill>
          <a:blip r:embed="rId4"/>
          <a:stretch>
            <a:fillRect/>
          </a:stretch>
        </p:blipFill>
        <p:spPr>
          <a:xfrm>
            <a:off x="373529" y="2783257"/>
            <a:ext cx="8466554" cy="3581710"/>
          </a:xfrm>
          <a:prstGeom prst="rect">
            <a:avLst/>
          </a:prstGeom>
        </p:spPr>
      </p:pic>
    </p:spTree>
    <p:extLst>
      <p:ext uri="{BB962C8B-B14F-4D97-AF65-F5344CB8AC3E}">
        <p14:creationId xmlns:p14="http://schemas.microsoft.com/office/powerpoint/2010/main" val="3287250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87ADF1-4899-B986-6D6E-027FF09C855D}"/>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2DE7E454-D30A-86E2-9680-5CCE8005CEC8}"/>
              </a:ext>
            </a:extLst>
          </p:cNvPr>
          <p:cNvPicPr>
            <a:picLocks noChangeAspect="1"/>
          </p:cNvPicPr>
          <p:nvPr/>
        </p:nvPicPr>
        <p:blipFill>
          <a:blip r:embed="rId3"/>
          <a:stretch>
            <a:fillRect/>
          </a:stretch>
        </p:blipFill>
        <p:spPr>
          <a:xfrm>
            <a:off x="174875" y="1659791"/>
            <a:ext cx="8686800" cy="4010806"/>
          </a:xfrm>
          <a:prstGeom prst="rect">
            <a:avLst/>
          </a:prstGeom>
        </p:spPr>
      </p:pic>
      <p:sp>
        <p:nvSpPr>
          <p:cNvPr id="3" name="Text Placeholder 2">
            <a:extLst>
              <a:ext uri="{FF2B5EF4-FFF2-40B4-BE49-F238E27FC236}">
                <a16:creationId xmlns:a16="http://schemas.microsoft.com/office/drawing/2014/main" id="{80B5B9C6-0A05-4C8F-57E2-30B7C9E0C246}"/>
              </a:ext>
            </a:extLst>
          </p:cNvPr>
          <p:cNvSpPr>
            <a:spLocks noGrp="1"/>
          </p:cNvSpPr>
          <p:nvPr>
            <p:ph type="body" sz="quarter" idx="10"/>
          </p:nvPr>
        </p:nvSpPr>
        <p:spPr/>
        <p:txBody>
          <a:bodyPr/>
          <a:lstStyle/>
          <a:p>
            <a:r>
              <a:rPr lang="en-US" dirty="0">
                <a:solidFill>
                  <a:schemeClr val="accent1"/>
                </a:solidFill>
              </a:rPr>
              <a:t>Don’t ignore the demand-side of market</a:t>
            </a:r>
          </a:p>
        </p:txBody>
      </p:sp>
      <p:sp>
        <p:nvSpPr>
          <p:cNvPr id="4" name="Title 3">
            <a:extLst>
              <a:ext uri="{FF2B5EF4-FFF2-40B4-BE49-F238E27FC236}">
                <a16:creationId xmlns:a16="http://schemas.microsoft.com/office/drawing/2014/main" id="{4D209F40-8B78-EE8B-2813-396737469592}"/>
              </a:ext>
            </a:extLst>
          </p:cNvPr>
          <p:cNvSpPr>
            <a:spLocks noGrp="1"/>
          </p:cNvSpPr>
          <p:nvPr>
            <p:ph type="title"/>
          </p:nvPr>
        </p:nvSpPr>
        <p:spPr/>
        <p:txBody>
          <a:bodyPr>
            <a:noAutofit/>
          </a:bodyPr>
          <a:lstStyle/>
          <a:p>
            <a:r>
              <a:rPr lang="en-US" sz="1800" dirty="0"/>
              <a:t>We should no longer assume inelastic demand – customers across different activities are showing responsiveness to prices and other operating signals</a:t>
            </a:r>
          </a:p>
        </p:txBody>
      </p:sp>
      <p:sp>
        <p:nvSpPr>
          <p:cNvPr id="5" name="Slide Number Placeholder 4">
            <a:extLst>
              <a:ext uri="{FF2B5EF4-FFF2-40B4-BE49-F238E27FC236}">
                <a16:creationId xmlns:a16="http://schemas.microsoft.com/office/drawing/2014/main" id="{98239F71-BDB1-ABDF-4E03-46A9C1139CE9}"/>
              </a:ext>
            </a:extLst>
          </p:cNvPr>
          <p:cNvSpPr>
            <a:spLocks noGrp="1"/>
          </p:cNvSpPr>
          <p:nvPr>
            <p:ph type="sldNum" sz="quarter" idx="12"/>
          </p:nvPr>
        </p:nvSpPr>
        <p:spPr/>
        <p:txBody>
          <a:bodyPr/>
          <a:lstStyle/>
          <a:p>
            <a:pPr>
              <a:defRPr/>
            </a:pPr>
            <a:r>
              <a:rPr lang="en-US" dirty="0"/>
              <a:t>9</a:t>
            </a:r>
          </a:p>
        </p:txBody>
      </p:sp>
      <p:sp>
        <p:nvSpPr>
          <p:cNvPr id="2" name="TextBox 1">
            <a:extLst>
              <a:ext uri="{FF2B5EF4-FFF2-40B4-BE49-F238E27FC236}">
                <a16:creationId xmlns:a16="http://schemas.microsoft.com/office/drawing/2014/main" id="{4C601741-73CE-43B7-BC67-8EE977A92469}"/>
              </a:ext>
            </a:extLst>
          </p:cNvPr>
          <p:cNvSpPr txBox="1"/>
          <p:nvPr/>
        </p:nvSpPr>
        <p:spPr>
          <a:xfrm>
            <a:off x="139079" y="6690018"/>
            <a:ext cx="3835410" cy="138499"/>
          </a:xfrm>
          <a:prstGeom prst="rect">
            <a:avLst/>
          </a:prstGeom>
          <a:noFill/>
        </p:spPr>
        <p:txBody>
          <a:bodyPr wrap="square" lIns="0" tIns="0" rIns="0" bIns="0" rtlCol="0">
            <a:spAutoFit/>
          </a:bodyPr>
          <a:lstStyle/>
          <a:p>
            <a:r>
              <a:rPr lang="en-US" sz="900" i="1" dirty="0">
                <a:solidFill>
                  <a:srgbClr val="000000"/>
                </a:solidFill>
                <a:latin typeface="Lucida Sans" pitchFamily="34" charset="0"/>
                <a:cs typeface="Lucida Sans" pitchFamily="34" charset="0"/>
              </a:rPr>
              <a:t>Sources: </a:t>
            </a:r>
            <a:r>
              <a:rPr lang="en-US" sz="900" i="1" dirty="0">
                <a:solidFill>
                  <a:srgbClr val="000000"/>
                </a:solidFill>
                <a:latin typeface="Lucida Sans" pitchFamily="34" charset="0"/>
                <a:cs typeface="Lucida Sans" pitchFamily="34" charset="0"/>
                <a:hlinkClick r:id="rId4"/>
              </a:rPr>
              <a:t>ERCOT (2024)</a:t>
            </a:r>
            <a:r>
              <a:rPr lang="en-US" sz="900" i="1" dirty="0">
                <a:solidFill>
                  <a:srgbClr val="000000"/>
                </a:solidFill>
                <a:latin typeface="Lucida Sans" pitchFamily="34" charset="0"/>
                <a:cs typeface="Lucida Sans" pitchFamily="34" charset="0"/>
              </a:rPr>
              <a:t>.  </a:t>
            </a:r>
          </a:p>
        </p:txBody>
      </p:sp>
      <p:sp>
        <p:nvSpPr>
          <p:cNvPr id="6" name="Rectangle 5">
            <a:extLst>
              <a:ext uri="{FF2B5EF4-FFF2-40B4-BE49-F238E27FC236}">
                <a16:creationId xmlns:a16="http://schemas.microsoft.com/office/drawing/2014/main" id="{BA683FCA-3A29-D9F6-7B5C-8274F554EC1D}"/>
              </a:ext>
            </a:extLst>
          </p:cNvPr>
          <p:cNvSpPr/>
          <p:nvPr/>
        </p:nvSpPr>
        <p:spPr>
          <a:xfrm>
            <a:off x="139079" y="1181460"/>
            <a:ext cx="8794187" cy="426958"/>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500" b="1" dirty="0">
                <a:latin typeface="Lucida Sans" panose="020B0602030504020204" pitchFamily="34" charset="0"/>
              </a:rPr>
              <a:t>ERCOT: Large flexible loads (“LFLs”) are observed to respond to prices under tight conditions</a:t>
            </a:r>
          </a:p>
        </p:txBody>
      </p:sp>
      <p:sp>
        <p:nvSpPr>
          <p:cNvPr id="10" name="Rectangle 9">
            <a:extLst>
              <a:ext uri="{FF2B5EF4-FFF2-40B4-BE49-F238E27FC236}">
                <a16:creationId xmlns:a16="http://schemas.microsoft.com/office/drawing/2014/main" id="{26D60FF3-D63F-5D87-AA00-91CFA0538C1D}"/>
              </a:ext>
            </a:extLst>
          </p:cNvPr>
          <p:cNvSpPr/>
          <p:nvPr/>
        </p:nvSpPr>
        <p:spPr>
          <a:xfrm>
            <a:off x="139079" y="1181460"/>
            <a:ext cx="8794188" cy="4540511"/>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5B95F970-A09A-D5A0-7AB6-47E95BBFA4C3}"/>
              </a:ext>
            </a:extLst>
          </p:cNvPr>
          <p:cNvSpPr/>
          <p:nvPr/>
        </p:nvSpPr>
        <p:spPr>
          <a:xfrm>
            <a:off x="6338047" y="4625788"/>
            <a:ext cx="1900518" cy="645459"/>
          </a:xfrm>
          <a:prstGeom prst="rect">
            <a:avLst/>
          </a:prstGeom>
          <a:solidFill>
            <a:srgbClr val="00AE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310414DA-5EB7-21D1-22A4-B1F7FFEA89C4}"/>
              </a:ext>
            </a:extLst>
          </p:cNvPr>
          <p:cNvSpPr/>
          <p:nvPr/>
        </p:nvSpPr>
        <p:spPr>
          <a:xfrm>
            <a:off x="3931025" y="4303058"/>
            <a:ext cx="1461246" cy="936813"/>
          </a:xfrm>
          <a:prstGeom prst="rect">
            <a:avLst/>
          </a:prstGeom>
          <a:solidFill>
            <a:srgbClr val="00AEC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dirty="0">
              <a:latin typeface="Lucida Sans" panose="020B0602030504020204" pitchFamily="34" charset="0"/>
            </a:endParaRPr>
          </a:p>
        </p:txBody>
      </p:sp>
      <p:sp>
        <p:nvSpPr>
          <p:cNvPr id="17" name="Rectangle 16">
            <a:extLst>
              <a:ext uri="{FF2B5EF4-FFF2-40B4-BE49-F238E27FC236}">
                <a16:creationId xmlns:a16="http://schemas.microsoft.com/office/drawing/2014/main" id="{0A6E677F-7007-0CB2-9534-E171E79B3E33}"/>
              </a:ext>
            </a:extLst>
          </p:cNvPr>
          <p:cNvSpPr/>
          <p:nvPr/>
        </p:nvSpPr>
        <p:spPr>
          <a:xfrm>
            <a:off x="3857065" y="4303057"/>
            <a:ext cx="1609165" cy="93681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b="1" dirty="0">
                <a:latin typeface="Lucida Sans" panose="020B0602030504020204" pitchFamily="34" charset="0"/>
              </a:rPr>
              <a:t>ERCOT’s winter storm Heather saw LFLs reducing consumption by nearly 2 GW</a:t>
            </a:r>
          </a:p>
        </p:txBody>
      </p:sp>
      <p:sp>
        <p:nvSpPr>
          <p:cNvPr id="19" name="Text Placeholder 1">
            <a:extLst>
              <a:ext uri="{FF2B5EF4-FFF2-40B4-BE49-F238E27FC236}">
                <a16:creationId xmlns:a16="http://schemas.microsoft.com/office/drawing/2014/main" id="{0DC612C9-F6D9-1ADF-5AF0-E9C469A50698}"/>
              </a:ext>
            </a:extLst>
          </p:cNvPr>
          <p:cNvSpPr txBox="1">
            <a:spLocks/>
          </p:cNvSpPr>
          <p:nvPr/>
        </p:nvSpPr>
        <p:spPr>
          <a:xfrm>
            <a:off x="114409" y="5777891"/>
            <a:ext cx="8843525" cy="860753"/>
          </a:xfrm>
          <a:prstGeom prst="rect">
            <a:avLst/>
          </a:prstGeom>
          <a:solidFill>
            <a:schemeClr val="accent2">
              <a:lumMod val="20000"/>
              <a:lumOff val="80000"/>
            </a:schemeClr>
          </a:solidFill>
        </p:spPr>
        <p:txBody>
          <a:bodyPr anchor="ctr" anchorCtr="0"/>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buNone/>
            </a:pPr>
            <a:r>
              <a:rPr lang="en-US" altLang="zh-CN" b="0" dirty="0"/>
              <a:t>For a subset of LFLs, ERCOT estimated the average strike price for facilities participating in Bitcoin mining. The estimate was derived using the economics of an S19j Pro miner under prevailing Bitcoin market conditions during the event, resulting in an estimated average strike price of $</a:t>
            </a:r>
            <a:r>
              <a:rPr lang="en-US" altLang="zh-CN" dirty="0"/>
              <a:t>122/MWh</a:t>
            </a:r>
          </a:p>
        </p:txBody>
      </p:sp>
      <p:sp>
        <p:nvSpPr>
          <p:cNvPr id="7" name="TextBox 6">
            <a:extLst>
              <a:ext uri="{FF2B5EF4-FFF2-40B4-BE49-F238E27FC236}">
                <a16:creationId xmlns:a16="http://schemas.microsoft.com/office/drawing/2014/main" id="{1AB9FEB2-A153-C878-DAE5-EA9ECF722475}"/>
              </a:ext>
            </a:extLst>
          </p:cNvPr>
          <p:cNvSpPr txBox="1"/>
          <p:nvPr/>
        </p:nvSpPr>
        <p:spPr>
          <a:xfrm>
            <a:off x="478679" y="5455715"/>
            <a:ext cx="8321562" cy="184666"/>
          </a:xfrm>
          <a:prstGeom prst="rect">
            <a:avLst/>
          </a:prstGeom>
          <a:solidFill>
            <a:schemeClr val="bg1"/>
          </a:solidFill>
        </p:spPr>
        <p:txBody>
          <a:bodyPr wrap="square" lIns="0" tIns="0" rIns="0" bIns="0" rtlCol="0">
            <a:spAutoFit/>
          </a:bodyPr>
          <a:lstStyle/>
          <a:p>
            <a:r>
              <a:rPr lang="en-US" sz="1200" dirty="0">
                <a:solidFill>
                  <a:srgbClr val="000000"/>
                </a:solidFill>
                <a:latin typeface="Lucida Sans" pitchFamily="34" charset="0"/>
                <a:cs typeface="Lucida Sans" pitchFamily="34" charset="0"/>
              </a:rPr>
              <a:t>Sun 0.00       Sun 12:00       Mon 0:00       Mon 12:00       Tue 0:00        Tue 12:00       Wed 0:00        Wed 12:00    </a:t>
            </a:r>
          </a:p>
        </p:txBody>
      </p:sp>
      <p:sp>
        <p:nvSpPr>
          <p:cNvPr id="11" name="TextBox 10">
            <a:extLst>
              <a:ext uri="{FF2B5EF4-FFF2-40B4-BE49-F238E27FC236}">
                <a16:creationId xmlns:a16="http://schemas.microsoft.com/office/drawing/2014/main" id="{145A40EA-FB79-112C-D91F-0AD388F91E18}"/>
              </a:ext>
            </a:extLst>
          </p:cNvPr>
          <p:cNvSpPr txBox="1"/>
          <p:nvPr/>
        </p:nvSpPr>
        <p:spPr>
          <a:xfrm rot="16200000">
            <a:off x="8344981" y="3526516"/>
            <a:ext cx="626240" cy="369332"/>
          </a:xfrm>
          <a:prstGeom prst="rect">
            <a:avLst/>
          </a:prstGeom>
          <a:solidFill>
            <a:schemeClr val="bg1"/>
          </a:solidFill>
        </p:spPr>
        <p:txBody>
          <a:bodyPr wrap="square" lIns="0" tIns="0" rIns="0" bIns="0" rtlCol="0">
            <a:spAutoFit/>
          </a:bodyPr>
          <a:lstStyle/>
          <a:p>
            <a:endParaRPr lang="en-US" sz="1200" b="1" dirty="0">
              <a:solidFill>
                <a:srgbClr val="000000"/>
              </a:solidFill>
              <a:latin typeface="Lucida Sans" pitchFamily="34" charset="0"/>
              <a:cs typeface="Lucida Sans" pitchFamily="34" charset="0"/>
            </a:endParaRPr>
          </a:p>
          <a:p>
            <a:r>
              <a:rPr lang="en-US" sz="1200" b="1" dirty="0">
                <a:solidFill>
                  <a:srgbClr val="000000"/>
                </a:solidFill>
                <a:latin typeface="Lucida Sans" pitchFamily="34" charset="0"/>
                <a:cs typeface="Lucida Sans" pitchFamily="34" charset="0"/>
              </a:rPr>
              <a:t>$/MWh</a:t>
            </a:r>
          </a:p>
        </p:txBody>
      </p:sp>
      <p:sp>
        <p:nvSpPr>
          <p:cNvPr id="16" name="TextBox 15">
            <a:extLst>
              <a:ext uri="{FF2B5EF4-FFF2-40B4-BE49-F238E27FC236}">
                <a16:creationId xmlns:a16="http://schemas.microsoft.com/office/drawing/2014/main" id="{A5A3AFD7-3042-3614-E635-471589917DFC}"/>
              </a:ext>
            </a:extLst>
          </p:cNvPr>
          <p:cNvSpPr txBox="1"/>
          <p:nvPr/>
        </p:nvSpPr>
        <p:spPr>
          <a:xfrm>
            <a:off x="8363547" y="2269046"/>
            <a:ext cx="538478" cy="184666"/>
          </a:xfrm>
          <a:prstGeom prst="rect">
            <a:avLst/>
          </a:prstGeom>
          <a:solidFill>
            <a:schemeClr val="bg1"/>
          </a:solidFill>
        </p:spPr>
        <p:txBody>
          <a:bodyPr wrap="square" lIns="0" tIns="0" rIns="0" bIns="0" rtlCol="0">
            <a:spAutoFit/>
          </a:bodyPr>
          <a:lstStyle/>
          <a:p>
            <a:r>
              <a:rPr lang="en-US" sz="1200" dirty="0">
                <a:solidFill>
                  <a:srgbClr val="000000"/>
                </a:solidFill>
                <a:latin typeface="Lucida Sans" pitchFamily="34" charset="0"/>
                <a:cs typeface="Lucida Sans" pitchFamily="34" charset="0"/>
              </a:rPr>
              <a:t>$1,500</a:t>
            </a:r>
          </a:p>
        </p:txBody>
      </p:sp>
      <p:sp>
        <p:nvSpPr>
          <p:cNvPr id="20" name="TextBox 19">
            <a:extLst>
              <a:ext uri="{FF2B5EF4-FFF2-40B4-BE49-F238E27FC236}">
                <a16:creationId xmlns:a16="http://schemas.microsoft.com/office/drawing/2014/main" id="{669C7CB4-1C40-8644-54D3-D73EEB105C29}"/>
              </a:ext>
            </a:extLst>
          </p:cNvPr>
          <p:cNvSpPr txBox="1"/>
          <p:nvPr/>
        </p:nvSpPr>
        <p:spPr>
          <a:xfrm>
            <a:off x="8363446" y="3249749"/>
            <a:ext cx="538478" cy="184666"/>
          </a:xfrm>
          <a:prstGeom prst="rect">
            <a:avLst/>
          </a:prstGeom>
          <a:solidFill>
            <a:schemeClr val="bg1"/>
          </a:solidFill>
        </p:spPr>
        <p:txBody>
          <a:bodyPr wrap="square" lIns="0" tIns="0" rIns="0" bIns="0" rtlCol="0">
            <a:spAutoFit/>
          </a:bodyPr>
          <a:lstStyle/>
          <a:p>
            <a:r>
              <a:rPr lang="en-US" sz="1200" dirty="0">
                <a:solidFill>
                  <a:srgbClr val="000000"/>
                </a:solidFill>
                <a:latin typeface="Lucida Sans" pitchFamily="34" charset="0"/>
                <a:cs typeface="Lucida Sans" pitchFamily="34" charset="0"/>
              </a:rPr>
              <a:t>$150</a:t>
            </a:r>
          </a:p>
        </p:txBody>
      </p:sp>
      <p:sp>
        <p:nvSpPr>
          <p:cNvPr id="22" name="TextBox 21">
            <a:extLst>
              <a:ext uri="{FF2B5EF4-FFF2-40B4-BE49-F238E27FC236}">
                <a16:creationId xmlns:a16="http://schemas.microsoft.com/office/drawing/2014/main" id="{E7034F32-8850-C76D-A7B3-2F49C48F11F6}"/>
              </a:ext>
            </a:extLst>
          </p:cNvPr>
          <p:cNvSpPr txBox="1"/>
          <p:nvPr/>
        </p:nvSpPr>
        <p:spPr>
          <a:xfrm>
            <a:off x="8367154" y="4301194"/>
            <a:ext cx="538478" cy="184666"/>
          </a:xfrm>
          <a:prstGeom prst="rect">
            <a:avLst/>
          </a:prstGeom>
          <a:solidFill>
            <a:schemeClr val="bg1"/>
          </a:solidFill>
        </p:spPr>
        <p:txBody>
          <a:bodyPr wrap="square" lIns="0" tIns="0" rIns="0" bIns="0" rtlCol="0">
            <a:spAutoFit/>
          </a:bodyPr>
          <a:lstStyle/>
          <a:p>
            <a:r>
              <a:rPr lang="en-US" sz="1200" dirty="0">
                <a:solidFill>
                  <a:srgbClr val="000000"/>
                </a:solidFill>
                <a:latin typeface="Lucida Sans" pitchFamily="34" charset="0"/>
                <a:cs typeface="Lucida Sans" pitchFamily="34" charset="0"/>
              </a:rPr>
              <a:t>$15</a:t>
            </a:r>
          </a:p>
        </p:txBody>
      </p:sp>
      <p:sp>
        <p:nvSpPr>
          <p:cNvPr id="26" name="TextBox 25">
            <a:extLst>
              <a:ext uri="{FF2B5EF4-FFF2-40B4-BE49-F238E27FC236}">
                <a16:creationId xmlns:a16="http://schemas.microsoft.com/office/drawing/2014/main" id="{5751C90D-BC67-FBE1-2847-97844B4BF678}"/>
              </a:ext>
            </a:extLst>
          </p:cNvPr>
          <p:cNvSpPr txBox="1"/>
          <p:nvPr/>
        </p:nvSpPr>
        <p:spPr>
          <a:xfrm>
            <a:off x="8358993" y="5271049"/>
            <a:ext cx="538478" cy="184666"/>
          </a:xfrm>
          <a:prstGeom prst="rect">
            <a:avLst/>
          </a:prstGeom>
          <a:solidFill>
            <a:schemeClr val="bg1"/>
          </a:solidFill>
        </p:spPr>
        <p:txBody>
          <a:bodyPr wrap="square" lIns="0" tIns="0" rIns="0" bIns="0" rtlCol="0">
            <a:spAutoFit/>
          </a:bodyPr>
          <a:lstStyle/>
          <a:p>
            <a:r>
              <a:rPr lang="en-US" sz="1200" dirty="0">
                <a:solidFill>
                  <a:srgbClr val="000000"/>
                </a:solidFill>
                <a:latin typeface="Lucida Sans" pitchFamily="34" charset="0"/>
                <a:cs typeface="Lucida Sans" pitchFamily="34" charset="0"/>
              </a:rPr>
              <a:t>$2</a:t>
            </a:r>
          </a:p>
        </p:txBody>
      </p:sp>
      <p:sp>
        <p:nvSpPr>
          <p:cNvPr id="27" name="TextBox 26">
            <a:extLst>
              <a:ext uri="{FF2B5EF4-FFF2-40B4-BE49-F238E27FC236}">
                <a16:creationId xmlns:a16="http://schemas.microsoft.com/office/drawing/2014/main" id="{B2440E2F-AA43-BF9F-7A40-D62447226369}"/>
              </a:ext>
            </a:extLst>
          </p:cNvPr>
          <p:cNvSpPr txBox="1"/>
          <p:nvPr/>
        </p:nvSpPr>
        <p:spPr>
          <a:xfrm>
            <a:off x="321648" y="1966649"/>
            <a:ext cx="395168" cy="3508653"/>
          </a:xfrm>
          <a:prstGeom prst="rect">
            <a:avLst/>
          </a:prstGeom>
          <a:solidFill>
            <a:schemeClr val="bg1"/>
          </a:solidFill>
        </p:spPr>
        <p:txBody>
          <a:bodyPr wrap="square" lIns="0" tIns="0" rIns="0" bIns="0" rtlCol="0">
            <a:spAutoFit/>
          </a:bodyPr>
          <a:lstStyle/>
          <a:p>
            <a:r>
              <a:rPr lang="en-US" sz="1200" dirty="0">
                <a:solidFill>
                  <a:srgbClr val="000000"/>
                </a:solidFill>
                <a:latin typeface="Lucida Sans" pitchFamily="34" charset="0"/>
                <a:cs typeface="Lucida Sans" pitchFamily="34" charset="0"/>
              </a:rPr>
              <a:t>2300</a:t>
            </a:r>
          </a:p>
          <a:p>
            <a:endParaRPr lang="en-US" sz="1200" dirty="0">
              <a:solidFill>
                <a:srgbClr val="000000"/>
              </a:solidFill>
              <a:latin typeface="Lucida Sans" pitchFamily="34" charset="0"/>
              <a:cs typeface="Lucida Sans" pitchFamily="34" charset="0"/>
            </a:endParaRPr>
          </a:p>
          <a:p>
            <a:endParaRPr lang="en-US" sz="1200" dirty="0">
              <a:solidFill>
                <a:srgbClr val="000000"/>
              </a:solidFill>
              <a:latin typeface="Lucida Sans" pitchFamily="34" charset="0"/>
              <a:cs typeface="Lucida Sans" pitchFamily="34" charset="0"/>
            </a:endParaRPr>
          </a:p>
          <a:p>
            <a:r>
              <a:rPr lang="en-US" sz="1200" dirty="0">
                <a:solidFill>
                  <a:srgbClr val="000000"/>
                </a:solidFill>
                <a:latin typeface="Lucida Sans" pitchFamily="34" charset="0"/>
                <a:cs typeface="Lucida Sans" pitchFamily="34" charset="0"/>
              </a:rPr>
              <a:t>1900</a:t>
            </a:r>
          </a:p>
          <a:p>
            <a:endParaRPr lang="en-US" sz="1200" dirty="0">
              <a:solidFill>
                <a:srgbClr val="000000"/>
              </a:solidFill>
              <a:latin typeface="Lucida Sans" pitchFamily="34" charset="0"/>
              <a:cs typeface="Lucida Sans" pitchFamily="34" charset="0"/>
            </a:endParaRPr>
          </a:p>
          <a:p>
            <a:endParaRPr lang="en-US" sz="1200" dirty="0">
              <a:solidFill>
                <a:srgbClr val="000000"/>
              </a:solidFill>
              <a:latin typeface="Lucida Sans" pitchFamily="34" charset="0"/>
              <a:cs typeface="Lucida Sans" pitchFamily="34" charset="0"/>
            </a:endParaRPr>
          </a:p>
          <a:p>
            <a:endParaRPr lang="en-US" sz="1200" dirty="0">
              <a:solidFill>
                <a:srgbClr val="000000"/>
              </a:solidFill>
              <a:latin typeface="Lucida Sans" pitchFamily="34" charset="0"/>
              <a:cs typeface="Lucida Sans" pitchFamily="34" charset="0"/>
            </a:endParaRPr>
          </a:p>
          <a:p>
            <a:endParaRPr lang="en-US" sz="1200" dirty="0">
              <a:solidFill>
                <a:srgbClr val="000000"/>
              </a:solidFill>
              <a:latin typeface="Lucida Sans" pitchFamily="34" charset="0"/>
              <a:cs typeface="Lucida Sans" pitchFamily="34" charset="0"/>
            </a:endParaRPr>
          </a:p>
          <a:p>
            <a:r>
              <a:rPr lang="en-US" sz="1200" dirty="0">
                <a:solidFill>
                  <a:srgbClr val="000000"/>
                </a:solidFill>
                <a:latin typeface="Lucida Sans" pitchFamily="34" charset="0"/>
                <a:cs typeface="Lucida Sans" pitchFamily="34" charset="0"/>
              </a:rPr>
              <a:t>1300</a:t>
            </a:r>
          </a:p>
          <a:p>
            <a:endParaRPr lang="en-US" sz="1200" dirty="0">
              <a:solidFill>
                <a:srgbClr val="000000"/>
              </a:solidFill>
              <a:latin typeface="Lucida Sans" pitchFamily="34" charset="0"/>
              <a:cs typeface="Lucida Sans" pitchFamily="34" charset="0"/>
            </a:endParaRPr>
          </a:p>
          <a:p>
            <a:endParaRPr lang="en-US" sz="1200" dirty="0">
              <a:solidFill>
                <a:srgbClr val="000000"/>
              </a:solidFill>
              <a:latin typeface="Lucida Sans" pitchFamily="34" charset="0"/>
              <a:cs typeface="Lucida Sans" pitchFamily="34" charset="0"/>
            </a:endParaRPr>
          </a:p>
          <a:p>
            <a:endParaRPr lang="en-US" sz="1200" dirty="0">
              <a:solidFill>
                <a:srgbClr val="000000"/>
              </a:solidFill>
              <a:latin typeface="Lucida Sans" pitchFamily="34" charset="0"/>
              <a:cs typeface="Lucida Sans" pitchFamily="34" charset="0"/>
            </a:endParaRPr>
          </a:p>
          <a:p>
            <a:endParaRPr lang="en-US" sz="1200" dirty="0">
              <a:solidFill>
                <a:srgbClr val="000000"/>
              </a:solidFill>
              <a:latin typeface="Lucida Sans" pitchFamily="34" charset="0"/>
              <a:cs typeface="Lucida Sans" pitchFamily="34" charset="0"/>
            </a:endParaRPr>
          </a:p>
          <a:p>
            <a:endParaRPr lang="en-US" sz="1200" dirty="0">
              <a:solidFill>
                <a:srgbClr val="000000"/>
              </a:solidFill>
              <a:latin typeface="Lucida Sans" pitchFamily="34" charset="0"/>
              <a:cs typeface="Lucida Sans" pitchFamily="34" charset="0"/>
            </a:endParaRPr>
          </a:p>
          <a:p>
            <a:endParaRPr lang="en-US" sz="1200" dirty="0">
              <a:solidFill>
                <a:srgbClr val="000000"/>
              </a:solidFill>
              <a:latin typeface="Lucida Sans" pitchFamily="34" charset="0"/>
              <a:cs typeface="Lucida Sans" pitchFamily="34" charset="0"/>
            </a:endParaRPr>
          </a:p>
          <a:p>
            <a:endParaRPr lang="en-US" sz="1200" dirty="0">
              <a:solidFill>
                <a:srgbClr val="000000"/>
              </a:solidFill>
              <a:latin typeface="Lucida Sans" pitchFamily="34" charset="0"/>
              <a:cs typeface="Lucida Sans" pitchFamily="34" charset="0"/>
            </a:endParaRPr>
          </a:p>
          <a:p>
            <a:endParaRPr lang="en-US" sz="1200" dirty="0">
              <a:solidFill>
                <a:srgbClr val="000000"/>
              </a:solidFill>
              <a:latin typeface="Lucida Sans" pitchFamily="34" charset="0"/>
              <a:cs typeface="Lucida Sans" pitchFamily="34" charset="0"/>
            </a:endParaRPr>
          </a:p>
          <a:p>
            <a:endParaRPr lang="en-US" sz="1200" dirty="0">
              <a:solidFill>
                <a:srgbClr val="000000"/>
              </a:solidFill>
              <a:latin typeface="Lucida Sans" pitchFamily="34" charset="0"/>
              <a:cs typeface="Lucida Sans" pitchFamily="34" charset="0"/>
            </a:endParaRPr>
          </a:p>
          <a:p>
            <a:endParaRPr lang="en-US" sz="1200" dirty="0">
              <a:solidFill>
                <a:srgbClr val="000000"/>
              </a:solidFill>
              <a:latin typeface="Lucida Sans" pitchFamily="34" charset="0"/>
              <a:cs typeface="Lucida Sans" pitchFamily="34" charset="0"/>
            </a:endParaRPr>
          </a:p>
        </p:txBody>
      </p:sp>
      <p:sp>
        <p:nvSpPr>
          <p:cNvPr id="29" name="TextBox 28">
            <a:extLst>
              <a:ext uri="{FF2B5EF4-FFF2-40B4-BE49-F238E27FC236}">
                <a16:creationId xmlns:a16="http://schemas.microsoft.com/office/drawing/2014/main" id="{1842B6D0-95C7-A028-AFAB-EDDA10A53A40}"/>
              </a:ext>
            </a:extLst>
          </p:cNvPr>
          <p:cNvSpPr txBox="1"/>
          <p:nvPr/>
        </p:nvSpPr>
        <p:spPr>
          <a:xfrm>
            <a:off x="174875" y="2953604"/>
            <a:ext cx="538478" cy="184666"/>
          </a:xfrm>
          <a:prstGeom prst="rect">
            <a:avLst/>
          </a:prstGeom>
          <a:solidFill>
            <a:schemeClr val="bg1"/>
          </a:solidFill>
        </p:spPr>
        <p:txBody>
          <a:bodyPr wrap="square" lIns="0" tIns="0" rIns="0" bIns="0" rtlCol="0">
            <a:spAutoFit/>
          </a:bodyPr>
          <a:lstStyle/>
          <a:p>
            <a:pPr algn="r"/>
            <a:r>
              <a:rPr lang="en-US" sz="1200" dirty="0">
                <a:solidFill>
                  <a:srgbClr val="000000"/>
                </a:solidFill>
                <a:latin typeface="Lucida Sans" pitchFamily="34" charset="0"/>
                <a:cs typeface="Lucida Sans" pitchFamily="34" charset="0"/>
              </a:rPr>
              <a:t>1600</a:t>
            </a:r>
          </a:p>
        </p:txBody>
      </p:sp>
      <p:sp>
        <p:nvSpPr>
          <p:cNvPr id="33" name="TextBox 32">
            <a:extLst>
              <a:ext uri="{FF2B5EF4-FFF2-40B4-BE49-F238E27FC236}">
                <a16:creationId xmlns:a16="http://schemas.microsoft.com/office/drawing/2014/main" id="{C44603EA-E4FF-E800-F0B3-10AB6D7FA560}"/>
              </a:ext>
            </a:extLst>
          </p:cNvPr>
          <p:cNvSpPr txBox="1"/>
          <p:nvPr/>
        </p:nvSpPr>
        <p:spPr>
          <a:xfrm>
            <a:off x="161098" y="4301194"/>
            <a:ext cx="538478" cy="184666"/>
          </a:xfrm>
          <a:prstGeom prst="rect">
            <a:avLst/>
          </a:prstGeom>
          <a:solidFill>
            <a:schemeClr val="bg1"/>
          </a:solidFill>
        </p:spPr>
        <p:txBody>
          <a:bodyPr wrap="square" lIns="0" tIns="0" rIns="0" bIns="0" rtlCol="0">
            <a:spAutoFit/>
          </a:bodyPr>
          <a:lstStyle/>
          <a:p>
            <a:pPr algn="r"/>
            <a:r>
              <a:rPr lang="en-US" sz="1200" dirty="0">
                <a:solidFill>
                  <a:srgbClr val="000000"/>
                </a:solidFill>
                <a:latin typeface="Lucida Sans" pitchFamily="34" charset="0"/>
                <a:cs typeface="Lucida Sans" pitchFamily="34" charset="0"/>
              </a:rPr>
              <a:t>700</a:t>
            </a:r>
          </a:p>
        </p:txBody>
      </p:sp>
      <p:sp>
        <p:nvSpPr>
          <p:cNvPr id="35" name="TextBox 34">
            <a:extLst>
              <a:ext uri="{FF2B5EF4-FFF2-40B4-BE49-F238E27FC236}">
                <a16:creationId xmlns:a16="http://schemas.microsoft.com/office/drawing/2014/main" id="{034EFC1A-5B35-19E2-4CDB-49918AE4D7A5}"/>
              </a:ext>
            </a:extLst>
          </p:cNvPr>
          <p:cNvSpPr txBox="1"/>
          <p:nvPr/>
        </p:nvSpPr>
        <p:spPr>
          <a:xfrm>
            <a:off x="171258" y="4708604"/>
            <a:ext cx="538478" cy="184666"/>
          </a:xfrm>
          <a:prstGeom prst="rect">
            <a:avLst/>
          </a:prstGeom>
          <a:solidFill>
            <a:schemeClr val="bg1"/>
          </a:solidFill>
        </p:spPr>
        <p:txBody>
          <a:bodyPr wrap="square" lIns="0" tIns="0" rIns="0" bIns="0" rtlCol="0">
            <a:spAutoFit/>
          </a:bodyPr>
          <a:lstStyle/>
          <a:p>
            <a:pPr algn="r"/>
            <a:r>
              <a:rPr lang="en-US" sz="1200" dirty="0">
                <a:solidFill>
                  <a:srgbClr val="000000"/>
                </a:solidFill>
                <a:latin typeface="Lucida Sans" pitchFamily="34" charset="0"/>
                <a:cs typeface="Lucida Sans" pitchFamily="34" charset="0"/>
              </a:rPr>
              <a:t>400</a:t>
            </a:r>
          </a:p>
        </p:txBody>
      </p:sp>
      <p:sp>
        <p:nvSpPr>
          <p:cNvPr id="37" name="TextBox 36">
            <a:extLst>
              <a:ext uri="{FF2B5EF4-FFF2-40B4-BE49-F238E27FC236}">
                <a16:creationId xmlns:a16="http://schemas.microsoft.com/office/drawing/2014/main" id="{D6BFA2FA-81B9-2CB5-CEE9-DA6DD6767D34}"/>
              </a:ext>
            </a:extLst>
          </p:cNvPr>
          <p:cNvSpPr txBox="1"/>
          <p:nvPr/>
        </p:nvSpPr>
        <p:spPr>
          <a:xfrm>
            <a:off x="171258" y="5171604"/>
            <a:ext cx="538478" cy="184666"/>
          </a:xfrm>
          <a:prstGeom prst="rect">
            <a:avLst/>
          </a:prstGeom>
          <a:solidFill>
            <a:schemeClr val="bg1"/>
          </a:solidFill>
        </p:spPr>
        <p:txBody>
          <a:bodyPr wrap="square" lIns="0" tIns="0" rIns="0" bIns="0" rtlCol="0">
            <a:spAutoFit/>
          </a:bodyPr>
          <a:lstStyle/>
          <a:p>
            <a:pPr algn="r"/>
            <a:r>
              <a:rPr lang="en-US" sz="1200" dirty="0">
                <a:solidFill>
                  <a:srgbClr val="000000"/>
                </a:solidFill>
                <a:latin typeface="Lucida Sans" pitchFamily="34" charset="0"/>
                <a:cs typeface="Lucida Sans" pitchFamily="34" charset="0"/>
              </a:rPr>
              <a:t>100</a:t>
            </a:r>
          </a:p>
        </p:txBody>
      </p:sp>
      <p:sp>
        <p:nvSpPr>
          <p:cNvPr id="24" name="TextBox 23">
            <a:extLst>
              <a:ext uri="{FF2B5EF4-FFF2-40B4-BE49-F238E27FC236}">
                <a16:creationId xmlns:a16="http://schemas.microsoft.com/office/drawing/2014/main" id="{B0FB0A6C-727F-11B0-A4A8-C98F446DCC7C}"/>
              </a:ext>
            </a:extLst>
          </p:cNvPr>
          <p:cNvSpPr txBox="1"/>
          <p:nvPr/>
        </p:nvSpPr>
        <p:spPr>
          <a:xfrm rot="16200000">
            <a:off x="-201587" y="3707494"/>
            <a:ext cx="899699" cy="184666"/>
          </a:xfrm>
          <a:prstGeom prst="rect">
            <a:avLst/>
          </a:prstGeom>
          <a:solidFill>
            <a:schemeClr val="bg1"/>
          </a:solidFill>
        </p:spPr>
        <p:txBody>
          <a:bodyPr wrap="square" lIns="0" tIns="0" rIns="0" bIns="0" rtlCol="0">
            <a:spAutoFit/>
          </a:bodyPr>
          <a:lstStyle/>
          <a:p>
            <a:r>
              <a:rPr lang="en-US" sz="1200" b="1" dirty="0">
                <a:solidFill>
                  <a:srgbClr val="000000"/>
                </a:solidFill>
                <a:latin typeface="Lucida Sans" pitchFamily="34" charset="0"/>
                <a:cs typeface="Lucida Sans" pitchFamily="34" charset="0"/>
              </a:rPr>
              <a:t>    LFL MW</a:t>
            </a:r>
          </a:p>
        </p:txBody>
      </p:sp>
      <p:sp>
        <p:nvSpPr>
          <p:cNvPr id="31" name="TextBox 30">
            <a:extLst>
              <a:ext uri="{FF2B5EF4-FFF2-40B4-BE49-F238E27FC236}">
                <a16:creationId xmlns:a16="http://schemas.microsoft.com/office/drawing/2014/main" id="{BB39D65A-11DE-9CF9-8AD8-7D649AF1E4C2}"/>
              </a:ext>
            </a:extLst>
          </p:cNvPr>
          <p:cNvSpPr txBox="1"/>
          <p:nvPr/>
        </p:nvSpPr>
        <p:spPr>
          <a:xfrm>
            <a:off x="304408" y="3862381"/>
            <a:ext cx="395168" cy="184666"/>
          </a:xfrm>
          <a:prstGeom prst="rect">
            <a:avLst/>
          </a:prstGeom>
          <a:solidFill>
            <a:schemeClr val="bg1"/>
          </a:solidFill>
        </p:spPr>
        <p:txBody>
          <a:bodyPr wrap="square" lIns="0" tIns="0" rIns="0" bIns="0" rtlCol="0">
            <a:spAutoFit/>
          </a:bodyPr>
          <a:lstStyle/>
          <a:p>
            <a:pPr algn="r"/>
            <a:r>
              <a:rPr lang="en-US" sz="1200" dirty="0">
                <a:solidFill>
                  <a:srgbClr val="000000"/>
                </a:solidFill>
                <a:latin typeface="Lucida Sans" pitchFamily="34" charset="0"/>
                <a:cs typeface="Lucida Sans" pitchFamily="34" charset="0"/>
              </a:rPr>
              <a:t>1000</a:t>
            </a:r>
          </a:p>
        </p:txBody>
      </p:sp>
    </p:spTree>
    <p:extLst>
      <p:ext uri="{BB962C8B-B14F-4D97-AF65-F5344CB8AC3E}">
        <p14:creationId xmlns:p14="http://schemas.microsoft.com/office/powerpoint/2010/main" val="431058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AB12A-8F1D-C484-DEFF-0BDC1D50D7F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79306A6-F438-B617-F4D8-DD8029946C4D}"/>
              </a:ext>
            </a:extLst>
          </p:cNvPr>
          <p:cNvSpPr>
            <a:spLocks noGrp="1"/>
          </p:cNvSpPr>
          <p:nvPr>
            <p:ph type="body" sz="quarter" idx="10"/>
          </p:nvPr>
        </p:nvSpPr>
        <p:spPr/>
        <p:txBody>
          <a:bodyPr/>
          <a:lstStyle/>
          <a:p>
            <a:r>
              <a:rPr lang="en-US" dirty="0">
                <a:solidFill>
                  <a:schemeClr val="accent1"/>
                </a:solidFill>
              </a:rPr>
              <a:t>Don’t ignore the demand-side of market</a:t>
            </a:r>
          </a:p>
        </p:txBody>
      </p:sp>
      <p:sp>
        <p:nvSpPr>
          <p:cNvPr id="4" name="Title 3">
            <a:extLst>
              <a:ext uri="{FF2B5EF4-FFF2-40B4-BE49-F238E27FC236}">
                <a16:creationId xmlns:a16="http://schemas.microsoft.com/office/drawing/2014/main" id="{302120B7-9ADE-3931-F679-8D74954AFF9F}"/>
              </a:ext>
            </a:extLst>
          </p:cNvPr>
          <p:cNvSpPr>
            <a:spLocks noGrp="1"/>
          </p:cNvSpPr>
          <p:nvPr>
            <p:ph type="title"/>
          </p:nvPr>
        </p:nvSpPr>
        <p:spPr/>
        <p:txBody>
          <a:bodyPr>
            <a:noAutofit/>
          </a:bodyPr>
          <a:lstStyle/>
          <a:p>
            <a:r>
              <a:rPr lang="en-US" sz="1800" dirty="0"/>
              <a:t>Even residential and small commercial customers are able to make meaningful contributions to wholesale markets and benefit others</a:t>
            </a:r>
          </a:p>
        </p:txBody>
      </p:sp>
      <p:sp>
        <p:nvSpPr>
          <p:cNvPr id="5" name="Slide Number Placeholder 4">
            <a:extLst>
              <a:ext uri="{FF2B5EF4-FFF2-40B4-BE49-F238E27FC236}">
                <a16:creationId xmlns:a16="http://schemas.microsoft.com/office/drawing/2014/main" id="{A0105919-C9CC-B1DA-8273-53101ED97E9D}"/>
              </a:ext>
            </a:extLst>
          </p:cNvPr>
          <p:cNvSpPr>
            <a:spLocks noGrp="1"/>
          </p:cNvSpPr>
          <p:nvPr>
            <p:ph type="sldNum" sz="quarter" idx="12"/>
          </p:nvPr>
        </p:nvSpPr>
        <p:spPr/>
        <p:txBody>
          <a:bodyPr/>
          <a:lstStyle/>
          <a:p>
            <a:pPr>
              <a:defRPr/>
            </a:pPr>
            <a:fld id="{2D62163B-94EF-4556-A1AC-19E952546DA3}" type="slidenum">
              <a:rPr lang="en-US" smtClean="0"/>
              <a:pPr>
                <a:defRPr/>
              </a:pPr>
              <a:t>8</a:t>
            </a:fld>
            <a:endParaRPr lang="en-US" dirty="0"/>
          </a:p>
        </p:txBody>
      </p:sp>
      <p:sp>
        <p:nvSpPr>
          <p:cNvPr id="2" name="TextBox 1">
            <a:extLst>
              <a:ext uri="{FF2B5EF4-FFF2-40B4-BE49-F238E27FC236}">
                <a16:creationId xmlns:a16="http://schemas.microsoft.com/office/drawing/2014/main" id="{7D4ECBBA-5D9A-E3E5-4DD3-884408A594EE}"/>
              </a:ext>
            </a:extLst>
          </p:cNvPr>
          <p:cNvSpPr txBox="1"/>
          <p:nvPr/>
        </p:nvSpPr>
        <p:spPr>
          <a:xfrm>
            <a:off x="108330" y="6667748"/>
            <a:ext cx="6907150" cy="138499"/>
          </a:xfrm>
          <a:prstGeom prst="rect">
            <a:avLst/>
          </a:prstGeom>
          <a:noFill/>
        </p:spPr>
        <p:txBody>
          <a:bodyPr wrap="square" lIns="0" tIns="0" rIns="0" bIns="0" rtlCol="0">
            <a:spAutoFit/>
          </a:bodyPr>
          <a:lstStyle/>
          <a:p>
            <a:r>
              <a:rPr lang="en-US" sz="900" i="1" dirty="0">
                <a:solidFill>
                  <a:srgbClr val="000000"/>
                </a:solidFill>
                <a:latin typeface="Lucida Sans" pitchFamily="34" charset="0"/>
                <a:cs typeface="Lucida Sans" pitchFamily="34" charset="0"/>
              </a:rPr>
              <a:t>Sources: </a:t>
            </a:r>
            <a:r>
              <a:rPr lang="en-US" sz="900" i="1" dirty="0">
                <a:solidFill>
                  <a:srgbClr val="000000"/>
                </a:solidFill>
                <a:latin typeface="Lucida Sans" pitchFamily="34" charset="0"/>
                <a:cs typeface="Lucida Sans" pitchFamily="34" charset="0"/>
                <a:hlinkClick r:id="rId3"/>
              </a:rPr>
              <a:t>Negociado de Energia docket</a:t>
            </a:r>
            <a:r>
              <a:rPr lang="en-US" sz="900" i="1" dirty="0">
                <a:solidFill>
                  <a:srgbClr val="000000"/>
                </a:solidFill>
                <a:latin typeface="Lucida Sans" pitchFamily="34" charset="0"/>
                <a:cs typeface="Lucida Sans" pitchFamily="34" charset="0"/>
              </a:rPr>
              <a:t> (“NEPR”), </a:t>
            </a:r>
            <a:r>
              <a:rPr lang="en-US" sz="900" i="1" dirty="0">
                <a:solidFill>
                  <a:srgbClr val="000000"/>
                </a:solidFill>
                <a:latin typeface="Lucida Sans" pitchFamily="34" charset="0"/>
                <a:cs typeface="Lucida Sans" pitchFamily="34" charset="0"/>
                <a:hlinkClick r:id="rId4"/>
              </a:rPr>
              <a:t>Lawrence Berkeley National Laboratory</a:t>
            </a:r>
            <a:r>
              <a:rPr lang="en-US" sz="900" i="1" dirty="0">
                <a:solidFill>
                  <a:srgbClr val="000000"/>
                </a:solidFill>
                <a:latin typeface="Lucida Sans" pitchFamily="34" charset="0"/>
                <a:cs typeface="Lucida Sans" pitchFamily="34" charset="0"/>
              </a:rPr>
              <a:t> (“LBNL”), and LEI calculations.</a:t>
            </a:r>
          </a:p>
        </p:txBody>
      </p:sp>
      <p:sp>
        <p:nvSpPr>
          <p:cNvPr id="12" name="Text Placeholder 1">
            <a:extLst>
              <a:ext uri="{FF2B5EF4-FFF2-40B4-BE49-F238E27FC236}">
                <a16:creationId xmlns:a16="http://schemas.microsoft.com/office/drawing/2014/main" id="{077BD6F8-102D-E133-323A-722F76D624C8}"/>
              </a:ext>
            </a:extLst>
          </p:cNvPr>
          <p:cNvSpPr txBox="1">
            <a:spLocks/>
          </p:cNvSpPr>
          <p:nvPr/>
        </p:nvSpPr>
        <p:spPr>
          <a:xfrm>
            <a:off x="2407920" y="5734017"/>
            <a:ext cx="6567630" cy="895383"/>
          </a:xfrm>
          <a:prstGeom prst="rect">
            <a:avLst/>
          </a:prstGeom>
          <a:solidFill>
            <a:schemeClr val="accent2">
              <a:lumMod val="20000"/>
              <a:lumOff val="80000"/>
            </a:schemeClr>
          </a:solidFill>
        </p:spPr>
        <p:txBody>
          <a:bodyPr anchor="ctr" anchorCtr="0"/>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buNone/>
            </a:pPr>
            <a:r>
              <a:rPr lang="en-US" altLang="zh-CN" b="0" dirty="0"/>
              <a:t>Based on statistics from Sunrun (CBES program administrator), CBES involved participation of 34,000 homes and 38,500 batteries, providing on average 23.8 MW to the Puerto Rico power grid per event              (CBES resources deployed in 43 events over June –October 2025)</a:t>
            </a:r>
          </a:p>
        </p:txBody>
      </p:sp>
      <p:pic>
        <p:nvPicPr>
          <p:cNvPr id="17" name="Picture 16">
            <a:extLst>
              <a:ext uri="{FF2B5EF4-FFF2-40B4-BE49-F238E27FC236}">
                <a16:creationId xmlns:a16="http://schemas.microsoft.com/office/drawing/2014/main" id="{A3464D29-E6AD-242F-6D2D-7AF8D2AE582B}"/>
              </a:ext>
            </a:extLst>
          </p:cNvPr>
          <p:cNvPicPr>
            <a:picLocks noChangeAspect="1"/>
          </p:cNvPicPr>
          <p:nvPr/>
        </p:nvPicPr>
        <p:blipFill>
          <a:blip r:embed="rId5"/>
          <a:stretch>
            <a:fillRect/>
          </a:stretch>
        </p:blipFill>
        <p:spPr>
          <a:xfrm>
            <a:off x="2407920" y="1635997"/>
            <a:ext cx="6567630" cy="4127586"/>
          </a:xfrm>
          <a:prstGeom prst="rect">
            <a:avLst/>
          </a:prstGeom>
        </p:spPr>
      </p:pic>
      <p:sp>
        <p:nvSpPr>
          <p:cNvPr id="19" name="Rectangle 18">
            <a:extLst>
              <a:ext uri="{FF2B5EF4-FFF2-40B4-BE49-F238E27FC236}">
                <a16:creationId xmlns:a16="http://schemas.microsoft.com/office/drawing/2014/main" id="{3EB4842F-E261-88F7-3B98-BC3C95F127E4}"/>
              </a:ext>
            </a:extLst>
          </p:cNvPr>
          <p:cNvSpPr/>
          <p:nvPr/>
        </p:nvSpPr>
        <p:spPr>
          <a:xfrm>
            <a:off x="2407920" y="1301517"/>
            <a:ext cx="6567630" cy="425682"/>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400" b="1" dirty="0">
                <a:latin typeface="Lucida Sans" panose="020B0602030504020204" pitchFamily="34" charset="0"/>
              </a:rPr>
              <a:t>Puerto Rico Customer Battery Energy Sharing (“CBES”) – </a:t>
            </a:r>
          </a:p>
          <a:p>
            <a:pPr algn="ctr"/>
            <a:r>
              <a:rPr lang="en-US" sz="1400" b="1" dirty="0">
                <a:latin typeface="Lucida Sans" panose="020B0602030504020204" pitchFamily="34" charset="0"/>
              </a:rPr>
              <a:t>Demand Response activations in June - October 2025</a:t>
            </a:r>
          </a:p>
        </p:txBody>
      </p:sp>
      <p:sp>
        <p:nvSpPr>
          <p:cNvPr id="21" name="Rectangle 20">
            <a:extLst>
              <a:ext uri="{FF2B5EF4-FFF2-40B4-BE49-F238E27FC236}">
                <a16:creationId xmlns:a16="http://schemas.microsoft.com/office/drawing/2014/main" id="{3094356B-3105-3D42-FFA9-888BB1741341}"/>
              </a:ext>
            </a:extLst>
          </p:cNvPr>
          <p:cNvSpPr/>
          <p:nvPr/>
        </p:nvSpPr>
        <p:spPr>
          <a:xfrm>
            <a:off x="2407920" y="1285345"/>
            <a:ext cx="6567630" cy="4340621"/>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B666D9E6-34A4-161E-8CF0-9D3402E0D9D7}"/>
              </a:ext>
            </a:extLst>
          </p:cNvPr>
          <p:cNvSpPr/>
          <p:nvPr/>
        </p:nvSpPr>
        <p:spPr>
          <a:xfrm>
            <a:off x="5234378" y="1785234"/>
            <a:ext cx="1090338" cy="372738"/>
          </a:xfrm>
          <a:prstGeom prst="ellipse">
            <a:avLst/>
          </a:prstGeom>
          <a:noFill/>
          <a:ln>
            <a:solidFill>
              <a:schemeClr val="bg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 name="Straight Connector 9">
            <a:extLst>
              <a:ext uri="{FF2B5EF4-FFF2-40B4-BE49-F238E27FC236}">
                <a16:creationId xmlns:a16="http://schemas.microsoft.com/office/drawing/2014/main" id="{737AE13C-CD80-04D7-7424-CCF421612330}"/>
              </a:ext>
            </a:extLst>
          </p:cNvPr>
          <p:cNvCxnSpPr>
            <a:cxnSpLocks/>
          </p:cNvCxnSpPr>
          <p:nvPr/>
        </p:nvCxnSpPr>
        <p:spPr bwMode="auto">
          <a:xfrm flipH="1">
            <a:off x="2222534" y="1908855"/>
            <a:ext cx="3034254" cy="0"/>
          </a:xfrm>
          <a:prstGeom prst="line">
            <a:avLst/>
          </a:prstGeom>
          <a:noFill/>
          <a:ln w="25400">
            <a:solidFill>
              <a:schemeClr val="bg2">
                <a:lumMod val="75000"/>
              </a:schemeClr>
            </a:solidFill>
            <a:miter lim="800000"/>
            <a:headEnd/>
            <a:tailEnd/>
          </a:ln>
        </p:spPr>
      </p:cxnSp>
      <p:sp>
        <p:nvSpPr>
          <p:cNvPr id="7" name="TextBox 6">
            <a:extLst>
              <a:ext uri="{FF2B5EF4-FFF2-40B4-BE49-F238E27FC236}">
                <a16:creationId xmlns:a16="http://schemas.microsoft.com/office/drawing/2014/main" id="{97BF7096-6053-DA54-A5B2-F954FFAE0830}"/>
              </a:ext>
            </a:extLst>
          </p:cNvPr>
          <p:cNvSpPr txBox="1"/>
          <p:nvPr/>
        </p:nvSpPr>
        <p:spPr>
          <a:xfrm>
            <a:off x="108330" y="1285344"/>
            <a:ext cx="2223390" cy="5186748"/>
          </a:xfrm>
          <a:prstGeom prst="rect">
            <a:avLst/>
          </a:prstGeom>
          <a:solidFill>
            <a:schemeClr val="bg2"/>
          </a:solidFill>
        </p:spPr>
        <p:txBody>
          <a:bodyPr anchor="ctr" anchorCtr="0"/>
          <a:lstStyle>
            <a:defPPr>
              <a:defRPr lang="en-US"/>
            </a:defPPr>
            <a:lvl1pPr marL="0" lvl="0" indent="0" algn="ctr" eaLnBrk="0" hangingPunct="0">
              <a:lnSpc>
                <a:spcPct val="100000"/>
              </a:lnSpc>
              <a:spcBef>
                <a:spcPts val="1200"/>
              </a:spcBef>
              <a:buSzPct val="85000"/>
              <a:buFont typeface="Book Antiqua" pitchFamily="18" charset="0"/>
              <a:buNone/>
              <a:defRPr sz="1200" b="0">
                <a:solidFill>
                  <a:schemeClr val="tx2"/>
                </a:solidFill>
                <a:latin typeface="Lucida Sans" pitchFamily="34" charset="0"/>
                <a:cs typeface="Lucida Sans" pitchFamily="34" charset="0"/>
              </a:defRPr>
            </a:lvl1pPr>
            <a:lvl2pPr indent="-228600" eaLnBrk="0" hangingPunct="0">
              <a:lnSpc>
                <a:spcPct val="100000"/>
              </a:lnSpc>
              <a:spcBef>
                <a:spcPts val="600"/>
              </a:spcBef>
              <a:buFont typeface="Wingdings" pitchFamily="2" charset="2"/>
              <a:buChar char="§"/>
              <a:defRPr sz="1200">
                <a:solidFill>
                  <a:schemeClr val="tx2"/>
                </a:solidFill>
                <a:latin typeface="Lucida Sans" pitchFamily="34" charset="0"/>
                <a:cs typeface="Lucida Sans" pitchFamily="34" charset="0"/>
              </a:defRPr>
            </a:lvl2pPr>
            <a:lvl3pPr marL="685800" indent="-228600" eaLnBrk="0" hangingPunct="0">
              <a:lnSpc>
                <a:spcPct val="100000"/>
              </a:lnSpc>
              <a:spcBef>
                <a:spcPts val="600"/>
              </a:spcBef>
              <a:buFont typeface="Book Antiqua" pitchFamily="18" charset="0"/>
              <a:buChar char="─"/>
              <a:defRPr sz="1100">
                <a:solidFill>
                  <a:schemeClr val="tx2"/>
                </a:solidFill>
                <a:latin typeface="Lucida Sans" pitchFamily="34" charset="0"/>
                <a:cs typeface="Lucida Sans" pitchFamily="34" charset="0"/>
              </a:defRPr>
            </a:lvl3pPr>
            <a:lvl4pPr marL="914400" indent="-228600" eaLnBrk="0" hangingPunct="0">
              <a:lnSpc>
                <a:spcPct val="100000"/>
              </a:lnSpc>
              <a:spcBef>
                <a:spcPts val="600"/>
              </a:spcBef>
              <a:buFont typeface="Arial" pitchFamily="34" charset="0"/>
              <a:buChar char="•"/>
              <a:defRPr sz="1000">
                <a:solidFill>
                  <a:schemeClr val="tx2"/>
                </a:solidFill>
                <a:latin typeface="Lucida Sans" pitchFamily="34" charset="0"/>
                <a:cs typeface="Lucida Sans" pitchFamily="34" charset="0"/>
              </a:defRPr>
            </a:lvl4pPr>
            <a:lvl5pPr marL="2057400" indent="-228600" eaLnBrk="0" hangingPunct="0">
              <a:spcBef>
                <a:spcPts val="600"/>
              </a:spcBef>
              <a:buFont typeface="Arial" charset="0"/>
              <a:buChar char="»"/>
              <a:defRPr sz="1200">
                <a:latin typeface="+mn-lt"/>
              </a:defRPr>
            </a:lvl5pPr>
            <a:lvl6pPr marL="2514600" indent="-228600">
              <a:spcBef>
                <a:spcPct val="20000"/>
              </a:spcBef>
              <a:buFont typeface="Arial" pitchFamily="34" charset="0"/>
              <a:buChar char="•"/>
              <a:defRPr sz="2000">
                <a:latin typeface="+mn-lt"/>
              </a:defRPr>
            </a:lvl6pPr>
            <a:lvl7pPr marL="2971800" indent="-228600">
              <a:spcBef>
                <a:spcPct val="20000"/>
              </a:spcBef>
              <a:buFont typeface="Arial" pitchFamily="34" charset="0"/>
              <a:buChar char="•"/>
              <a:defRPr sz="2000">
                <a:latin typeface="+mn-lt"/>
              </a:defRPr>
            </a:lvl7pPr>
            <a:lvl8pPr marL="3429000" indent="-228600">
              <a:spcBef>
                <a:spcPct val="20000"/>
              </a:spcBef>
              <a:buFont typeface="Arial" pitchFamily="34" charset="0"/>
              <a:buChar char="•"/>
              <a:defRPr sz="2000">
                <a:latin typeface="+mn-lt"/>
              </a:defRPr>
            </a:lvl8pPr>
            <a:lvl9pPr marL="3886200" indent="-228600">
              <a:spcBef>
                <a:spcPct val="20000"/>
              </a:spcBef>
              <a:buFont typeface="Arial" pitchFamily="34" charset="0"/>
              <a:buChar char="•"/>
              <a:defRPr sz="2000">
                <a:latin typeface="+mn-lt"/>
              </a:defRPr>
            </a:lvl9pPr>
          </a:lstStyle>
          <a:p>
            <a:pPr algn="l"/>
            <a:r>
              <a:rPr lang="en-US" altLang="zh-CN" sz="1400" b="1" dirty="0"/>
              <a:t>Spotlight: Valuing the  “insurance” provided by demand response </a:t>
            </a:r>
          </a:p>
          <a:p>
            <a:pPr marL="171450" indent="-171450" algn="l">
              <a:buFont typeface="Arial" panose="020B0604020202020204" pitchFamily="34" charset="0"/>
              <a:buChar char="•"/>
            </a:pPr>
            <a:r>
              <a:rPr lang="en-US" altLang="zh-CN" sz="1300" dirty="0"/>
              <a:t>In just August 2025, demand response from CBES prevented </a:t>
            </a:r>
            <a:r>
              <a:rPr lang="en-US" altLang="zh-CN" sz="1300" b="1" dirty="0"/>
              <a:t>manual load shed on 5 separate days</a:t>
            </a:r>
          </a:p>
          <a:p>
            <a:pPr marL="171450" indent="-171450" algn="l">
              <a:buFont typeface="Arial" panose="020B0604020202020204" pitchFamily="34" charset="0"/>
              <a:buChar char="•"/>
            </a:pPr>
            <a:r>
              <a:rPr lang="en-US" altLang="zh-CN" sz="1300" dirty="0"/>
              <a:t>A 2025 study by LBNL estimated that a 24-hour, Puerto-Rico-wide outage would have resulted in </a:t>
            </a:r>
            <a:r>
              <a:rPr lang="en-US" altLang="zh-CN" sz="1300" b="1" dirty="0"/>
              <a:t>over</a:t>
            </a:r>
            <a:r>
              <a:rPr lang="en-US" altLang="zh-CN" sz="1300" dirty="0"/>
              <a:t> </a:t>
            </a:r>
            <a:r>
              <a:rPr lang="en-US" altLang="zh-CN" sz="1300" b="1" dirty="0"/>
              <a:t>$1 billion of power interruption costs</a:t>
            </a:r>
          </a:p>
          <a:p>
            <a:pPr marL="171450" indent="-171450" algn="l">
              <a:buFont typeface="Arial" panose="020B0604020202020204" pitchFamily="34" charset="0"/>
              <a:buChar char="•"/>
            </a:pPr>
            <a:r>
              <a:rPr lang="en-US" altLang="zh-CN" sz="1300" dirty="0"/>
              <a:t>If each avoided manual load shed prevented cascading outage, the potential avoided costs during August alone could be </a:t>
            </a:r>
            <a:r>
              <a:rPr lang="en-US" altLang="zh-CN" sz="1300" b="1" dirty="0"/>
              <a:t>over $5 billion </a:t>
            </a:r>
          </a:p>
        </p:txBody>
      </p:sp>
    </p:spTree>
    <p:extLst>
      <p:ext uri="{BB962C8B-B14F-4D97-AF65-F5344CB8AC3E}">
        <p14:creationId xmlns:p14="http://schemas.microsoft.com/office/powerpoint/2010/main" val="3849683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723CF-2B2A-2471-64A9-A6C0D6420883}"/>
            </a:ext>
          </a:extLst>
        </p:cNvPr>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1F2D02C8-F1BF-4731-AF77-88446563C28C}"/>
              </a:ext>
            </a:extLst>
          </p:cNvPr>
          <p:cNvGraphicFramePr>
            <a:graphicFrameLocks/>
          </p:cNvGraphicFramePr>
          <p:nvPr/>
        </p:nvGraphicFramePr>
        <p:xfrm>
          <a:off x="85434" y="2855783"/>
          <a:ext cx="22860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 Placeholder 2">
            <a:extLst>
              <a:ext uri="{FF2B5EF4-FFF2-40B4-BE49-F238E27FC236}">
                <a16:creationId xmlns:a16="http://schemas.microsoft.com/office/drawing/2014/main" id="{E6332383-6C6F-0ED8-762C-5EB4075687DE}"/>
              </a:ext>
            </a:extLst>
          </p:cNvPr>
          <p:cNvSpPr>
            <a:spLocks noGrp="1"/>
          </p:cNvSpPr>
          <p:nvPr>
            <p:ph type="body" sz="quarter" idx="10"/>
          </p:nvPr>
        </p:nvSpPr>
        <p:spPr/>
        <p:txBody>
          <a:bodyPr/>
          <a:lstStyle/>
          <a:p>
            <a:r>
              <a:rPr lang="en-US" dirty="0">
                <a:solidFill>
                  <a:schemeClr val="accent1"/>
                </a:solidFill>
              </a:rPr>
              <a:t>Build around the customer</a:t>
            </a:r>
          </a:p>
        </p:txBody>
      </p:sp>
      <p:sp>
        <p:nvSpPr>
          <p:cNvPr id="4" name="Title 3">
            <a:extLst>
              <a:ext uri="{FF2B5EF4-FFF2-40B4-BE49-F238E27FC236}">
                <a16:creationId xmlns:a16="http://schemas.microsoft.com/office/drawing/2014/main" id="{AD618319-6A59-34EF-B7A5-FAE9E91778CD}"/>
              </a:ext>
            </a:extLst>
          </p:cNvPr>
          <p:cNvSpPr>
            <a:spLocks noGrp="1"/>
          </p:cNvSpPr>
          <p:nvPr>
            <p:ph type="title"/>
          </p:nvPr>
        </p:nvSpPr>
        <p:spPr/>
        <p:txBody>
          <a:bodyPr>
            <a:noAutofit/>
          </a:bodyPr>
          <a:lstStyle/>
          <a:p>
            <a:r>
              <a:rPr lang="en-US" sz="1800" dirty="0"/>
              <a:t>Investing in electricity-intensive sectors, as well as in the electricity infrastructure used to serve them, is a catalyst to economic growth – this phenomenon is known as the “multiplier” effect</a:t>
            </a:r>
          </a:p>
        </p:txBody>
      </p:sp>
      <p:sp>
        <p:nvSpPr>
          <p:cNvPr id="5" name="Slide Number Placeholder 4">
            <a:extLst>
              <a:ext uri="{FF2B5EF4-FFF2-40B4-BE49-F238E27FC236}">
                <a16:creationId xmlns:a16="http://schemas.microsoft.com/office/drawing/2014/main" id="{9924520B-AB2F-8135-9D74-687C859B4F64}"/>
              </a:ext>
            </a:extLst>
          </p:cNvPr>
          <p:cNvSpPr>
            <a:spLocks noGrp="1"/>
          </p:cNvSpPr>
          <p:nvPr>
            <p:ph type="sldNum" sz="quarter" idx="12"/>
          </p:nvPr>
        </p:nvSpPr>
        <p:spPr/>
        <p:txBody>
          <a:bodyPr/>
          <a:lstStyle/>
          <a:p>
            <a:pPr>
              <a:defRPr/>
            </a:pPr>
            <a:fld id="{2D62163B-94EF-4556-A1AC-19E952546DA3}" type="slidenum">
              <a:rPr lang="en-US" smtClean="0"/>
              <a:pPr>
                <a:defRPr/>
              </a:pPr>
              <a:t>9</a:t>
            </a:fld>
            <a:endParaRPr lang="en-US" dirty="0"/>
          </a:p>
        </p:txBody>
      </p:sp>
      <p:sp>
        <p:nvSpPr>
          <p:cNvPr id="2" name="TextBox 1">
            <a:extLst>
              <a:ext uri="{FF2B5EF4-FFF2-40B4-BE49-F238E27FC236}">
                <a16:creationId xmlns:a16="http://schemas.microsoft.com/office/drawing/2014/main" id="{15AA83F7-CBE9-3C90-6013-2ABE83387116}"/>
              </a:ext>
            </a:extLst>
          </p:cNvPr>
          <p:cNvSpPr txBox="1"/>
          <p:nvPr/>
        </p:nvSpPr>
        <p:spPr>
          <a:xfrm>
            <a:off x="61303" y="6719501"/>
            <a:ext cx="8957677" cy="138499"/>
          </a:xfrm>
          <a:prstGeom prst="rect">
            <a:avLst/>
          </a:prstGeom>
          <a:noFill/>
        </p:spPr>
        <p:txBody>
          <a:bodyPr wrap="square" lIns="0" tIns="0" rIns="0" bIns="0" rtlCol="0">
            <a:spAutoFit/>
          </a:bodyPr>
          <a:lstStyle/>
          <a:p>
            <a:r>
              <a:rPr lang="en-US" sz="900" i="1" dirty="0">
                <a:solidFill>
                  <a:srgbClr val="000000"/>
                </a:solidFill>
                <a:latin typeface="Lucida Sans" panose="020B0602030504020204" pitchFamily="34" charset="0"/>
                <a:cs typeface="Lucida Sans" pitchFamily="34" charset="0"/>
              </a:rPr>
              <a:t>Sources: </a:t>
            </a:r>
            <a:r>
              <a:rPr lang="en-US" sz="900" i="1" u="sng" dirty="0">
                <a:latin typeface="Lucida Sans" panose="020B0602030504020204" pitchFamily="34" charset="0"/>
                <a:hlinkClick r:id="rId4"/>
              </a:rPr>
              <a:t>2025 CONE Report for PJM</a:t>
            </a:r>
            <a:r>
              <a:rPr lang="en-US" sz="900" i="1" u="sng" dirty="0">
                <a:latin typeface="Lucida Sans" panose="020B0602030504020204" pitchFamily="34" charset="0"/>
              </a:rPr>
              <a:t>,</a:t>
            </a:r>
            <a:r>
              <a:rPr lang="en-US" sz="900" i="1" dirty="0">
                <a:latin typeface="Lucida Sans" panose="020B0602030504020204" pitchFamily="34" charset="0"/>
              </a:rPr>
              <a:t> </a:t>
            </a:r>
            <a:r>
              <a:rPr lang="en-US" sz="900" i="1" u="sng" dirty="0">
                <a:latin typeface="Lucida Sans" panose="020B0602030504020204" pitchFamily="34" charset="0"/>
                <a:hlinkClick r:id="rId5" tooltip="https://atb.nlr.gov/electricity/2024/data"/>
              </a:rPr>
              <a:t>2024 NREL ATB</a:t>
            </a:r>
            <a:r>
              <a:rPr lang="en-US" sz="900" i="1" dirty="0">
                <a:latin typeface="Lucida Sans" panose="020B0602030504020204" pitchFamily="34" charset="0"/>
              </a:rPr>
              <a:t>. This analysis was performed using </a:t>
            </a:r>
            <a:r>
              <a:rPr lang="en-US" sz="900" i="1" dirty="0">
                <a:latin typeface="Lucida Sans" panose="020B0602030504020204" pitchFamily="34" charset="0"/>
                <a:hlinkClick r:id="rId6"/>
              </a:rPr>
              <a:t>REMI-PI+</a:t>
            </a:r>
            <a:r>
              <a:rPr lang="en-US" sz="900" i="1" dirty="0">
                <a:latin typeface="Lucida Sans" panose="020B0602030504020204" pitchFamily="34" charset="0"/>
              </a:rPr>
              <a:t>.</a:t>
            </a:r>
            <a:endParaRPr lang="en-US" sz="900" i="1" dirty="0">
              <a:solidFill>
                <a:srgbClr val="000000"/>
              </a:solidFill>
              <a:latin typeface="Lucida Sans" panose="020B0602030504020204" pitchFamily="34" charset="0"/>
              <a:cs typeface="Lucida Sans" pitchFamily="34" charset="0"/>
            </a:endParaRPr>
          </a:p>
        </p:txBody>
      </p:sp>
      <p:sp>
        <p:nvSpPr>
          <p:cNvPr id="19" name="Rectangle 18">
            <a:extLst>
              <a:ext uri="{FF2B5EF4-FFF2-40B4-BE49-F238E27FC236}">
                <a16:creationId xmlns:a16="http://schemas.microsoft.com/office/drawing/2014/main" id="{AFBC13A3-6203-F334-15F1-5E14E2DC59C6}"/>
              </a:ext>
            </a:extLst>
          </p:cNvPr>
          <p:cNvSpPr/>
          <p:nvPr/>
        </p:nvSpPr>
        <p:spPr>
          <a:xfrm>
            <a:off x="180308" y="2126397"/>
            <a:ext cx="4465924" cy="402949"/>
          </a:xfrm>
          <a:prstGeom prst="rect">
            <a:avLst/>
          </a:prstGeom>
          <a:solidFill>
            <a:schemeClr val="tx2"/>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latin typeface="Lucida Sans" panose="020B0602030504020204" pitchFamily="34" charset="0"/>
              </a:rPr>
              <a:t>Example of CONSTRUCTION PHASE (short-term): </a:t>
            </a:r>
          </a:p>
          <a:p>
            <a:pPr algn="ctr"/>
            <a:r>
              <a:rPr lang="en-US" sz="1200" b="1" dirty="0">
                <a:latin typeface="Lucida Sans" panose="020B0602030504020204" pitchFamily="34" charset="0"/>
              </a:rPr>
              <a:t>GDP and employment growth (3 years)</a:t>
            </a:r>
          </a:p>
        </p:txBody>
      </p:sp>
      <p:sp>
        <p:nvSpPr>
          <p:cNvPr id="21" name="Rectangle 20">
            <a:extLst>
              <a:ext uri="{FF2B5EF4-FFF2-40B4-BE49-F238E27FC236}">
                <a16:creationId xmlns:a16="http://schemas.microsoft.com/office/drawing/2014/main" id="{68C622EC-C71F-5568-C897-843172C5C67A}"/>
              </a:ext>
            </a:extLst>
          </p:cNvPr>
          <p:cNvSpPr/>
          <p:nvPr/>
        </p:nvSpPr>
        <p:spPr>
          <a:xfrm>
            <a:off x="180312" y="2115648"/>
            <a:ext cx="4465924" cy="3483336"/>
          </a:xfrm>
          <a:prstGeom prst="rect">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Text Placeholder 1">
            <a:extLst>
              <a:ext uri="{FF2B5EF4-FFF2-40B4-BE49-F238E27FC236}">
                <a16:creationId xmlns:a16="http://schemas.microsoft.com/office/drawing/2014/main" id="{CFEFE9B1-45A2-1634-7206-4FA097E94EDA}"/>
              </a:ext>
            </a:extLst>
          </p:cNvPr>
          <p:cNvSpPr txBox="1">
            <a:spLocks/>
          </p:cNvSpPr>
          <p:nvPr/>
        </p:nvSpPr>
        <p:spPr>
          <a:xfrm>
            <a:off x="177342" y="6045734"/>
            <a:ext cx="4468890" cy="576443"/>
          </a:xfrm>
          <a:prstGeom prst="rect">
            <a:avLst/>
          </a:prstGeom>
          <a:solidFill>
            <a:schemeClr val="accent2">
              <a:lumMod val="20000"/>
              <a:lumOff val="80000"/>
            </a:schemeClr>
          </a:solidFill>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buNone/>
            </a:pPr>
            <a:r>
              <a:rPr lang="en-US" altLang="zh-CN" sz="1200" b="0" dirty="0"/>
              <a:t>A total investment of $632 million could generate over </a:t>
            </a:r>
            <a:r>
              <a:rPr lang="en-US" altLang="zh-CN" sz="1200" dirty="0"/>
              <a:t>$900 million in total economic impact (1.5x multiplier) and create almost 3,500 new jobs…</a:t>
            </a:r>
            <a:endParaRPr lang="en-US" altLang="zh-CN" sz="1200" b="0" dirty="0"/>
          </a:p>
        </p:txBody>
      </p:sp>
      <p:sp>
        <p:nvSpPr>
          <p:cNvPr id="7" name="Rectangle 6">
            <a:extLst>
              <a:ext uri="{FF2B5EF4-FFF2-40B4-BE49-F238E27FC236}">
                <a16:creationId xmlns:a16="http://schemas.microsoft.com/office/drawing/2014/main" id="{E5A10883-035B-43E9-F576-052D876F5A70}"/>
              </a:ext>
            </a:extLst>
          </p:cNvPr>
          <p:cNvSpPr/>
          <p:nvPr/>
        </p:nvSpPr>
        <p:spPr>
          <a:xfrm>
            <a:off x="4705013" y="2115648"/>
            <a:ext cx="4264045" cy="402950"/>
          </a:xfrm>
          <a:prstGeom prst="rect">
            <a:avLst/>
          </a:prstGeom>
          <a:solidFill>
            <a:schemeClr val="accent3">
              <a:lumMod val="75000"/>
            </a:schemeClr>
          </a:solid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latin typeface="Lucida Sans" panose="020B0602030504020204" pitchFamily="34" charset="0"/>
              </a:rPr>
              <a:t>Example of OPERATING PHASE (long-term): annual GDP &amp; employment growth</a:t>
            </a:r>
          </a:p>
        </p:txBody>
      </p:sp>
      <p:sp>
        <p:nvSpPr>
          <p:cNvPr id="9" name="Rectangle 8">
            <a:extLst>
              <a:ext uri="{FF2B5EF4-FFF2-40B4-BE49-F238E27FC236}">
                <a16:creationId xmlns:a16="http://schemas.microsoft.com/office/drawing/2014/main" id="{5013D55A-A646-A9AB-349F-681E67F63DB1}"/>
              </a:ext>
            </a:extLst>
          </p:cNvPr>
          <p:cNvSpPr/>
          <p:nvPr/>
        </p:nvSpPr>
        <p:spPr>
          <a:xfrm>
            <a:off x="4705013" y="2115648"/>
            <a:ext cx="4285487" cy="3483336"/>
          </a:xfrm>
          <a:prstGeom prst="rect">
            <a:avLst/>
          </a:prstGeom>
          <a:no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1">
            <a:extLst>
              <a:ext uri="{FF2B5EF4-FFF2-40B4-BE49-F238E27FC236}">
                <a16:creationId xmlns:a16="http://schemas.microsoft.com/office/drawing/2014/main" id="{33575106-70A6-5230-2FA7-561126005628}"/>
              </a:ext>
            </a:extLst>
          </p:cNvPr>
          <p:cNvSpPr txBox="1">
            <a:spLocks/>
          </p:cNvSpPr>
          <p:nvPr/>
        </p:nvSpPr>
        <p:spPr>
          <a:xfrm>
            <a:off x="4705009" y="6043728"/>
            <a:ext cx="4282525" cy="578450"/>
          </a:xfrm>
          <a:prstGeom prst="rect">
            <a:avLst/>
          </a:prstGeom>
          <a:solidFill>
            <a:schemeClr val="accent3">
              <a:lumMod val="20000"/>
              <a:lumOff val="80000"/>
            </a:schemeClr>
          </a:solidFill>
        </p:spPr>
        <p:txBody>
          <a:bodyPr/>
          <a:lstStyle>
            <a:lvl1pPr marL="228600" indent="-228600" algn="l" rtl="0" eaLnBrk="0" fontAlgn="base" hangingPunct="0">
              <a:lnSpc>
                <a:spcPct val="100000"/>
              </a:lnSpc>
              <a:spcBef>
                <a:spcPts val="1200"/>
              </a:spcBef>
              <a:spcAft>
                <a:spcPct val="0"/>
              </a:spcAft>
              <a:buSzPct val="85000"/>
              <a:buFont typeface="Book Antiqua" pitchFamily="18" charset="0"/>
              <a:buChar char="►"/>
              <a:defRPr sz="1400" b="1" kern="1200">
                <a:solidFill>
                  <a:schemeClr val="tx2"/>
                </a:solidFill>
                <a:latin typeface="Lucida Sans" pitchFamily="34" charset="0"/>
                <a:ea typeface="+mn-ea"/>
                <a:cs typeface="Lucida Sans" pitchFamily="34" charset="0"/>
              </a:defRPr>
            </a:lvl1pPr>
            <a:lvl2pPr marL="457200" indent="-228600" algn="l" rtl="0" eaLnBrk="0" fontAlgn="base" hangingPunct="0">
              <a:lnSpc>
                <a:spcPct val="100000"/>
              </a:lnSpc>
              <a:spcBef>
                <a:spcPts val="600"/>
              </a:spcBef>
              <a:spcAft>
                <a:spcPct val="0"/>
              </a:spcAft>
              <a:buFont typeface="Wingdings" pitchFamily="2" charset="2"/>
              <a:buChar char="§"/>
              <a:defRPr sz="1200" kern="1200">
                <a:solidFill>
                  <a:schemeClr val="tx2"/>
                </a:solidFill>
                <a:latin typeface="Lucida Sans" pitchFamily="34" charset="0"/>
                <a:ea typeface="+mn-ea"/>
                <a:cs typeface="Lucida Sans" pitchFamily="34" charset="0"/>
              </a:defRPr>
            </a:lvl2pPr>
            <a:lvl3pPr marL="685800" indent="-228600" algn="l" rtl="0" eaLnBrk="0" fontAlgn="base" hangingPunct="0">
              <a:lnSpc>
                <a:spcPct val="100000"/>
              </a:lnSpc>
              <a:spcBef>
                <a:spcPts val="600"/>
              </a:spcBef>
              <a:spcAft>
                <a:spcPct val="0"/>
              </a:spcAft>
              <a:buFont typeface="Book Antiqua" pitchFamily="18" charset="0"/>
              <a:buChar char="─"/>
              <a:defRPr sz="1100" kern="1200">
                <a:solidFill>
                  <a:schemeClr val="tx2"/>
                </a:solidFill>
                <a:latin typeface="Lucida Sans" pitchFamily="34" charset="0"/>
                <a:ea typeface="+mn-ea"/>
                <a:cs typeface="Lucida Sans" pitchFamily="34" charset="0"/>
              </a:defRPr>
            </a:lvl3pPr>
            <a:lvl4pPr marL="914400" indent="-228600" algn="l" rtl="0" eaLnBrk="0" fontAlgn="base" hangingPunct="0">
              <a:lnSpc>
                <a:spcPct val="100000"/>
              </a:lnSpc>
              <a:spcBef>
                <a:spcPts val="600"/>
              </a:spcBef>
              <a:spcAft>
                <a:spcPct val="0"/>
              </a:spcAft>
              <a:buFont typeface="Arial" pitchFamily="34" charset="0"/>
              <a:buChar char="•"/>
              <a:defRPr sz="1000" kern="1200">
                <a:solidFill>
                  <a:schemeClr val="tx2"/>
                </a:solidFill>
                <a:latin typeface="Lucida Sans" pitchFamily="34" charset="0"/>
                <a:ea typeface="+mn-ea"/>
                <a:cs typeface="Lucida Sans" pitchFamily="34" charset="0"/>
              </a:defRPr>
            </a:lvl4pPr>
            <a:lvl5pPr marL="2057400" indent="-228600" algn="l" rtl="0" eaLnBrk="0" fontAlgn="base" hangingPunct="0">
              <a:spcBef>
                <a:spcPts val="600"/>
              </a:spcBef>
              <a:spcAft>
                <a:spcPct val="0"/>
              </a:spcAft>
              <a:buFont typeface="Arial" charset="0"/>
              <a:buChar char="»"/>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ctr">
              <a:buNone/>
            </a:pPr>
            <a:r>
              <a:rPr lang="en-US" altLang="zh-CN" sz="1200" b="0" dirty="0">
                <a:solidFill>
                  <a:schemeClr val="accent3">
                    <a:lumMod val="50000"/>
                  </a:schemeClr>
                </a:solidFill>
              </a:rPr>
              <a:t>… and an additional +</a:t>
            </a:r>
            <a:r>
              <a:rPr lang="en-US" altLang="zh-CN" sz="1200" dirty="0">
                <a:solidFill>
                  <a:schemeClr val="accent3">
                    <a:lumMod val="50000"/>
                  </a:schemeClr>
                </a:solidFill>
              </a:rPr>
              <a:t>$90 million in economic activity </a:t>
            </a:r>
            <a:r>
              <a:rPr lang="en-US" altLang="zh-CN" sz="1200" b="0" dirty="0">
                <a:solidFill>
                  <a:schemeClr val="accent3">
                    <a:lumMod val="50000"/>
                  </a:schemeClr>
                </a:solidFill>
              </a:rPr>
              <a:t>(1.4x multiplier) and </a:t>
            </a:r>
            <a:r>
              <a:rPr lang="en-US" altLang="zh-CN" sz="1200" dirty="0">
                <a:solidFill>
                  <a:schemeClr val="accent3">
                    <a:lumMod val="50000"/>
                  </a:schemeClr>
                </a:solidFill>
              </a:rPr>
              <a:t>+400 new jobs in the long-term</a:t>
            </a:r>
            <a:endParaRPr lang="en-US" altLang="zh-CN" sz="1200" dirty="0">
              <a:solidFill>
                <a:srgbClr val="FF0000"/>
              </a:solidFill>
              <a:highlight>
                <a:srgbClr val="FFFF00"/>
              </a:highlight>
            </a:endParaRPr>
          </a:p>
        </p:txBody>
      </p:sp>
      <p:sp>
        <p:nvSpPr>
          <p:cNvPr id="10" name="TextBox 9">
            <a:extLst>
              <a:ext uri="{FF2B5EF4-FFF2-40B4-BE49-F238E27FC236}">
                <a16:creationId xmlns:a16="http://schemas.microsoft.com/office/drawing/2014/main" id="{71A14D94-8FD8-AC94-D584-55E194D4BAC1}"/>
              </a:ext>
            </a:extLst>
          </p:cNvPr>
          <p:cNvSpPr txBox="1"/>
          <p:nvPr/>
        </p:nvSpPr>
        <p:spPr>
          <a:xfrm>
            <a:off x="5431500" y="2535596"/>
            <a:ext cx="1430384" cy="338554"/>
          </a:xfrm>
          <a:prstGeom prst="rect">
            <a:avLst/>
          </a:prstGeom>
          <a:noFill/>
        </p:spPr>
        <p:txBody>
          <a:bodyPr wrap="square" lIns="0" tIns="0" rIns="0" bIns="0" rtlCol="0">
            <a:spAutoFit/>
          </a:bodyPr>
          <a:lstStyle/>
          <a:p>
            <a:pPr algn="ctr"/>
            <a:r>
              <a:rPr lang="en-US" sz="1100" b="1" dirty="0">
                <a:latin typeface="Lucida Sans" pitchFamily="34" charset="0"/>
                <a:cs typeface="Lucida Sans" pitchFamily="34" charset="0"/>
              </a:rPr>
              <a:t>GDP</a:t>
            </a:r>
          </a:p>
          <a:p>
            <a:pPr algn="ctr"/>
            <a:r>
              <a:rPr lang="en-US" sz="1100" b="1" i="1" dirty="0">
                <a:solidFill>
                  <a:schemeClr val="tx1">
                    <a:lumMod val="85000"/>
                    <a:lumOff val="15000"/>
                  </a:schemeClr>
                </a:solidFill>
                <a:latin typeface="Lucida Sans" pitchFamily="34" charset="0"/>
                <a:cs typeface="Lucida Sans" pitchFamily="34" charset="0"/>
              </a:rPr>
              <a:t>Total $94 million</a:t>
            </a:r>
          </a:p>
        </p:txBody>
      </p:sp>
      <p:graphicFrame>
        <p:nvGraphicFramePr>
          <p:cNvPr id="16" name="Chart 15">
            <a:extLst>
              <a:ext uri="{FF2B5EF4-FFF2-40B4-BE49-F238E27FC236}">
                <a16:creationId xmlns:a16="http://schemas.microsoft.com/office/drawing/2014/main" id="{B1B0AC95-1EB3-487D-A8EE-FC54FE95C751}"/>
              </a:ext>
            </a:extLst>
          </p:cNvPr>
          <p:cNvGraphicFramePr>
            <a:graphicFrameLocks/>
          </p:cNvGraphicFramePr>
          <p:nvPr/>
        </p:nvGraphicFramePr>
        <p:xfrm>
          <a:off x="4639174" y="2855783"/>
          <a:ext cx="2194560" cy="2743200"/>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25" name="Chart 24">
            <a:extLst>
              <a:ext uri="{FF2B5EF4-FFF2-40B4-BE49-F238E27FC236}">
                <a16:creationId xmlns:a16="http://schemas.microsoft.com/office/drawing/2014/main" id="{CFB6003A-BF8B-48FE-A55B-24EBD9320278}"/>
              </a:ext>
            </a:extLst>
          </p:cNvPr>
          <p:cNvGraphicFramePr>
            <a:graphicFrameLocks/>
          </p:cNvGraphicFramePr>
          <p:nvPr/>
        </p:nvGraphicFramePr>
        <p:xfrm>
          <a:off x="6824420" y="2855783"/>
          <a:ext cx="2194560" cy="2743200"/>
        </p:xfrm>
        <a:graphic>
          <a:graphicData uri="http://schemas.openxmlformats.org/drawingml/2006/chart">
            <c:chart xmlns:c="http://schemas.openxmlformats.org/drawingml/2006/chart" xmlns:r="http://schemas.openxmlformats.org/officeDocument/2006/relationships" r:id="rId8"/>
          </a:graphicData>
        </a:graphic>
      </p:graphicFrame>
      <p:sp>
        <p:nvSpPr>
          <p:cNvPr id="6" name="Right Bracket 5">
            <a:extLst>
              <a:ext uri="{FF2B5EF4-FFF2-40B4-BE49-F238E27FC236}">
                <a16:creationId xmlns:a16="http://schemas.microsoft.com/office/drawing/2014/main" id="{80C06756-7A4D-BBD9-156B-BEF3842DF261}"/>
              </a:ext>
            </a:extLst>
          </p:cNvPr>
          <p:cNvSpPr/>
          <p:nvPr/>
        </p:nvSpPr>
        <p:spPr bwMode="auto">
          <a:xfrm>
            <a:off x="2232303" y="4635527"/>
            <a:ext cx="99339" cy="518894"/>
          </a:xfrm>
          <a:prstGeom prst="rightBracket">
            <a:avLst/>
          </a:prstGeom>
          <a:noFill/>
          <a:ln w="9525">
            <a:solidFill>
              <a:schemeClr val="tx2"/>
            </a:solidFill>
            <a:miter lim="800000"/>
            <a:headEnd/>
            <a:tailEnd/>
          </a:ln>
        </p:spPr>
        <p:txBody>
          <a:bodyPr rtlCol="0" anchor="ctr"/>
          <a:lstStyle/>
          <a:p>
            <a:pPr algn="ctr"/>
            <a:endParaRPr lang="en-US" dirty="0"/>
          </a:p>
        </p:txBody>
      </p:sp>
      <p:sp>
        <p:nvSpPr>
          <p:cNvPr id="11" name="Right Bracket 10">
            <a:extLst>
              <a:ext uri="{FF2B5EF4-FFF2-40B4-BE49-F238E27FC236}">
                <a16:creationId xmlns:a16="http://schemas.microsoft.com/office/drawing/2014/main" id="{309076A9-B499-9960-34B6-F07416D257AD}"/>
              </a:ext>
            </a:extLst>
          </p:cNvPr>
          <p:cNvSpPr/>
          <p:nvPr/>
        </p:nvSpPr>
        <p:spPr bwMode="auto">
          <a:xfrm rot="10800000" flipH="1">
            <a:off x="2229232" y="3458792"/>
            <a:ext cx="129841" cy="694044"/>
          </a:xfrm>
          <a:prstGeom prst="rightBracket">
            <a:avLst/>
          </a:prstGeom>
          <a:noFill/>
          <a:ln w="9525">
            <a:solidFill>
              <a:schemeClr val="tx2"/>
            </a:solidFill>
            <a:miter lim="800000"/>
            <a:headEnd/>
            <a:tailEnd/>
          </a:ln>
        </p:spPr>
        <p:txBody>
          <a:bodyPr rtlCol="0" anchor="ctr"/>
          <a:lstStyle/>
          <a:p>
            <a:pPr algn="ctr"/>
            <a:endParaRPr lang="en-US" dirty="0"/>
          </a:p>
        </p:txBody>
      </p:sp>
      <p:sp>
        <p:nvSpPr>
          <p:cNvPr id="15" name="TextBox 14">
            <a:extLst>
              <a:ext uri="{FF2B5EF4-FFF2-40B4-BE49-F238E27FC236}">
                <a16:creationId xmlns:a16="http://schemas.microsoft.com/office/drawing/2014/main" id="{084E4F2A-2F5F-08FA-1672-8030E7E01FCF}"/>
              </a:ext>
            </a:extLst>
          </p:cNvPr>
          <p:cNvSpPr txBox="1"/>
          <p:nvPr/>
        </p:nvSpPr>
        <p:spPr>
          <a:xfrm>
            <a:off x="2280158" y="4810335"/>
            <a:ext cx="173169" cy="169277"/>
          </a:xfrm>
          <a:prstGeom prst="rect">
            <a:avLst/>
          </a:prstGeom>
          <a:solidFill>
            <a:schemeClr val="bg1"/>
          </a:solidFill>
        </p:spPr>
        <p:txBody>
          <a:bodyPr wrap="square" lIns="0" tIns="0" rIns="0" bIns="0" rtlCol="0">
            <a:spAutoFit/>
          </a:bodyPr>
          <a:lstStyle/>
          <a:p>
            <a:r>
              <a:rPr lang="en-US" sz="1100" b="1" dirty="0">
                <a:latin typeface="Lucida Sans" pitchFamily="34" charset="0"/>
                <a:cs typeface="Lucida Sans" pitchFamily="34" charset="0"/>
              </a:rPr>
              <a:t>D</a:t>
            </a:r>
          </a:p>
        </p:txBody>
      </p:sp>
      <p:sp>
        <p:nvSpPr>
          <p:cNvPr id="18" name="TextBox 17">
            <a:extLst>
              <a:ext uri="{FF2B5EF4-FFF2-40B4-BE49-F238E27FC236}">
                <a16:creationId xmlns:a16="http://schemas.microsoft.com/office/drawing/2014/main" id="{2E44436B-C0B6-F8DD-A49E-A53F3A28ED15}"/>
              </a:ext>
            </a:extLst>
          </p:cNvPr>
          <p:cNvSpPr txBox="1"/>
          <p:nvPr/>
        </p:nvSpPr>
        <p:spPr>
          <a:xfrm>
            <a:off x="2276007" y="3696357"/>
            <a:ext cx="296406" cy="169277"/>
          </a:xfrm>
          <a:prstGeom prst="rect">
            <a:avLst/>
          </a:prstGeom>
          <a:solidFill>
            <a:schemeClr val="bg1"/>
          </a:solidFill>
        </p:spPr>
        <p:txBody>
          <a:bodyPr wrap="square" lIns="0" tIns="0" rIns="0" bIns="0" rtlCol="0">
            <a:spAutoFit/>
          </a:bodyPr>
          <a:lstStyle/>
          <a:p>
            <a:r>
              <a:rPr lang="en-US" sz="1100" b="1" dirty="0">
                <a:latin typeface="Lucida Sans" pitchFamily="34" charset="0"/>
                <a:cs typeface="Lucida Sans" pitchFamily="34" charset="0"/>
              </a:rPr>
              <a:t>I+I</a:t>
            </a:r>
          </a:p>
        </p:txBody>
      </p:sp>
      <p:graphicFrame>
        <p:nvGraphicFramePr>
          <p:cNvPr id="13" name="Chart 12">
            <a:extLst>
              <a:ext uri="{FF2B5EF4-FFF2-40B4-BE49-F238E27FC236}">
                <a16:creationId xmlns:a16="http://schemas.microsoft.com/office/drawing/2014/main" id="{661B3123-13A4-485A-8B46-EEEAAF783021}"/>
              </a:ext>
            </a:extLst>
          </p:cNvPr>
          <p:cNvGraphicFramePr>
            <a:graphicFrameLocks/>
          </p:cNvGraphicFramePr>
          <p:nvPr/>
        </p:nvGraphicFramePr>
        <p:xfrm>
          <a:off x="2395223" y="2858441"/>
          <a:ext cx="2286000" cy="2743200"/>
        </p:xfrm>
        <a:graphic>
          <a:graphicData uri="http://schemas.openxmlformats.org/drawingml/2006/chart">
            <c:chart xmlns:c="http://schemas.openxmlformats.org/drawingml/2006/chart" xmlns:r="http://schemas.openxmlformats.org/officeDocument/2006/relationships" r:id="rId9"/>
          </a:graphicData>
        </a:graphic>
      </p:graphicFrame>
      <p:sp>
        <p:nvSpPr>
          <p:cNvPr id="17" name="Text Placeholder 1">
            <a:extLst>
              <a:ext uri="{FF2B5EF4-FFF2-40B4-BE49-F238E27FC236}">
                <a16:creationId xmlns:a16="http://schemas.microsoft.com/office/drawing/2014/main" id="{81BBC0DB-5417-50E6-E842-6DED29712184}"/>
              </a:ext>
            </a:extLst>
          </p:cNvPr>
          <p:cNvSpPr>
            <a:spLocks noGrp="1"/>
          </p:cNvSpPr>
          <p:nvPr>
            <p:ph type="body" sz="quarter" idx="11"/>
          </p:nvPr>
        </p:nvSpPr>
        <p:spPr>
          <a:xfrm>
            <a:off x="166904" y="1116991"/>
            <a:ext cx="8810192" cy="263574"/>
          </a:xfrm>
        </p:spPr>
        <p:txBody>
          <a:bodyPr/>
          <a:lstStyle/>
          <a:p>
            <a:pPr>
              <a:spcBef>
                <a:spcPts val="0"/>
              </a:spcBef>
            </a:pPr>
            <a:r>
              <a:rPr lang="en-US" sz="1300" dirty="0"/>
              <a:t>What happens when we have a $632 million investment opportunity to build a new steel production facility in the U.S.?</a:t>
            </a:r>
          </a:p>
          <a:p>
            <a:pPr lvl="1">
              <a:spcBef>
                <a:spcPts val="0"/>
              </a:spcBef>
            </a:pPr>
            <a:r>
              <a:rPr lang="en-US" sz="1100" dirty="0"/>
              <a:t>It will require generation and transmission investment totaling $192 million</a:t>
            </a:r>
          </a:p>
          <a:p>
            <a:pPr lvl="1">
              <a:spcBef>
                <a:spcPts val="0"/>
              </a:spcBef>
            </a:pPr>
            <a:r>
              <a:rPr lang="en-US" sz="1100" dirty="0"/>
              <a:t>Not all the money will be spent in the U.S. – for both the steel mill and electric infrastructure, domestic spending on construction services will total about $400 million</a:t>
            </a:r>
            <a:endParaRPr lang="en-US" sz="1100" dirty="0">
              <a:highlight>
                <a:srgbClr val="FFFF00"/>
              </a:highlight>
            </a:endParaRPr>
          </a:p>
        </p:txBody>
      </p:sp>
      <p:sp>
        <p:nvSpPr>
          <p:cNvPr id="28" name="TextBox 27">
            <a:extLst>
              <a:ext uri="{FF2B5EF4-FFF2-40B4-BE49-F238E27FC236}">
                <a16:creationId xmlns:a16="http://schemas.microsoft.com/office/drawing/2014/main" id="{95D09091-3670-9F52-8A82-A52E476F3893}"/>
              </a:ext>
            </a:extLst>
          </p:cNvPr>
          <p:cNvSpPr txBox="1"/>
          <p:nvPr/>
        </p:nvSpPr>
        <p:spPr>
          <a:xfrm>
            <a:off x="7538674" y="2535596"/>
            <a:ext cx="1430384" cy="338554"/>
          </a:xfrm>
          <a:prstGeom prst="rect">
            <a:avLst/>
          </a:prstGeom>
          <a:noFill/>
        </p:spPr>
        <p:txBody>
          <a:bodyPr wrap="square" lIns="0" tIns="0" rIns="0" bIns="0" rtlCol="0">
            <a:spAutoFit/>
          </a:bodyPr>
          <a:lstStyle/>
          <a:p>
            <a:pPr algn="ctr"/>
            <a:r>
              <a:rPr lang="en-US" sz="1100" b="1" dirty="0">
                <a:latin typeface="Lucida Sans" pitchFamily="34" charset="0"/>
                <a:cs typeface="Lucida Sans" pitchFamily="34" charset="0"/>
              </a:rPr>
              <a:t>Employment</a:t>
            </a:r>
          </a:p>
          <a:p>
            <a:pPr algn="ctr"/>
            <a:r>
              <a:rPr lang="en-US" sz="1100" b="1" i="1" dirty="0">
                <a:solidFill>
                  <a:schemeClr val="tx1">
                    <a:lumMod val="85000"/>
                    <a:lumOff val="15000"/>
                  </a:schemeClr>
                </a:solidFill>
                <a:latin typeface="Lucida Sans" pitchFamily="34" charset="0"/>
                <a:cs typeface="Lucida Sans" pitchFamily="34" charset="0"/>
              </a:rPr>
              <a:t>Total 415 jobs</a:t>
            </a:r>
          </a:p>
        </p:txBody>
      </p:sp>
      <p:sp>
        <p:nvSpPr>
          <p:cNvPr id="30" name="TextBox 29">
            <a:extLst>
              <a:ext uri="{FF2B5EF4-FFF2-40B4-BE49-F238E27FC236}">
                <a16:creationId xmlns:a16="http://schemas.microsoft.com/office/drawing/2014/main" id="{09B12B14-A518-6715-E6F3-87DCA32567A1}"/>
              </a:ext>
            </a:extLst>
          </p:cNvPr>
          <p:cNvSpPr txBox="1"/>
          <p:nvPr/>
        </p:nvSpPr>
        <p:spPr>
          <a:xfrm>
            <a:off x="955125" y="2568582"/>
            <a:ext cx="1430384" cy="338554"/>
          </a:xfrm>
          <a:prstGeom prst="rect">
            <a:avLst/>
          </a:prstGeom>
          <a:noFill/>
        </p:spPr>
        <p:txBody>
          <a:bodyPr wrap="square" lIns="0" tIns="0" rIns="0" bIns="0" rtlCol="0">
            <a:spAutoFit/>
          </a:bodyPr>
          <a:lstStyle/>
          <a:p>
            <a:pPr algn="ctr"/>
            <a:r>
              <a:rPr lang="en-US" sz="1100" b="1" dirty="0">
                <a:latin typeface="Lucida Sans" pitchFamily="34" charset="0"/>
                <a:cs typeface="Lucida Sans" pitchFamily="34" charset="0"/>
              </a:rPr>
              <a:t>GDP</a:t>
            </a:r>
          </a:p>
          <a:p>
            <a:pPr algn="ctr"/>
            <a:r>
              <a:rPr lang="en-US" sz="1100" b="1" i="1" dirty="0">
                <a:solidFill>
                  <a:schemeClr val="tx1">
                    <a:lumMod val="85000"/>
                    <a:lumOff val="15000"/>
                  </a:schemeClr>
                </a:solidFill>
                <a:latin typeface="Lucida Sans" pitchFamily="34" charset="0"/>
                <a:cs typeface="Lucida Sans" pitchFamily="34" charset="0"/>
              </a:rPr>
              <a:t>Total $918 million</a:t>
            </a:r>
          </a:p>
        </p:txBody>
      </p:sp>
      <p:sp>
        <p:nvSpPr>
          <p:cNvPr id="32" name="TextBox 31">
            <a:extLst>
              <a:ext uri="{FF2B5EF4-FFF2-40B4-BE49-F238E27FC236}">
                <a16:creationId xmlns:a16="http://schemas.microsoft.com/office/drawing/2014/main" id="{6AF63CA3-B605-C45C-B377-41F33D73C539}"/>
              </a:ext>
            </a:extLst>
          </p:cNvPr>
          <p:cNvSpPr txBox="1"/>
          <p:nvPr/>
        </p:nvSpPr>
        <p:spPr>
          <a:xfrm>
            <a:off x="3215848" y="2568582"/>
            <a:ext cx="1430384" cy="338554"/>
          </a:xfrm>
          <a:prstGeom prst="rect">
            <a:avLst/>
          </a:prstGeom>
          <a:noFill/>
        </p:spPr>
        <p:txBody>
          <a:bodyPr wrap="square" lIns="0" tIns="0" rIns="0" bIns="0" rtlCol="0">
            <a:spAutoFit/>
          </a:bodyPr>
          <a:lstStyle/>
          <a:p>
            <a:pPr algn="ctr"/>
            <a:r>
              <a:rPr lang="en-US" sz="1100" b="1" dirty="0">
                <a:latin typeface="Lucida Sans" pitchFamily="34" charset="0"/>
                <a:cs typeface="Lucida Sans" pitchFamily="34" charset="0"/>
              </a:rPr>
              <a:t>Employment</a:t>
            </a:r>
          </a:p>
          <a:p>
            <a:pPr algn="ctr"/>
            <a:r>
              <a:rPr lang="en-US" sz="1100" b="1" i="1" dirty="0">
                <a:solidFill>
                  <a:schemeClr val="tx1">
                    <a:lumMod val="85000"/>
                    <a:lumOff val="15000"/>
                  </a:schemeClr>
                </a:solidFill>
                <a:latin typeface="Lucida Sans" pitchFamily="34" charset="0"/>
                <a:cs typeface="Lucida Sans" pitchFamily="34" charset="0"/>
              </a:rPr>
              <a:t>Total 3,474 jobs</a:t>
            </a:r>
          </a:p>
        </p:txBody>
      </p:sp>
      <p:sp>
        <p:nvSpPr>
          <p:cNvPr id="34" name="TextBox 33">
            <a:extLst>
              <a:ext uri="{FF2B5EF4-FFF2-40B4-BE49-F238E27FC236}">
                <a16:creationId xmlns:a16="http://schemas.microsoft.com/office/drawing/2014/main" id="{C865E033-BE2F-A1D9-7908-2993A9CAAECC}"/>
              </a:ext>
            </a:extLst>
          </p:cNvPr>
          <p:cNvSpPr txBox="1"/>
          <p:nvPr/>
        </p:nvSpPr>
        <p:spPr>
          <a:xfrm>
            <a:off x="180308" y="5673419"/>
            <a:ext cx="6798674" cy="276999"/>
          </a:xfrm>
          <a:prstGeom prst="rect">
            <a:avLst/>
          </a:prstGeom>
          <a:noFill/>
        </p:spPr>
        <p:txBody>
          <a:bodyPr wrap="square" lIns="0" tIns="0" rIns="0" bIns="0" rtlCol="0">
            <a:spAutoFit/>
          </a:bodyPr>
          <a:lstStyle/>
          <a:p>
            <a:r>
              <a:rPr lang="en-US" sz="900" dirty="0">
                <a:solidFill>
                  <a:srgbClr val="000000"/>
                </a:solidFill>
                <a:latin typeface="Lucida Sans" panose="020B0602030504020204" pitchFamily="34" charset="0"/>
                <a:cs typeface="Lucida Sans" pitchFamily="34" charset="0"/>
              </a:rPr>
              <a:t>          Steel Industry | Direct (“D”) Effects                                     Electricity Infrastructure | Direct Effects</a:t>
            </a:r>
          </a:p>
          <a:p>
            <a:r>
              <a:rPr lang="en-US" sz="900" dirty="0">
                <a:solidFill>
                  <a:srgbClr val="000000"/>
                </a:solidFill>
                <a:latin typeface="Lucida Sans" panose="020B0602030504020204" pitchFamily="34" charset="0"/>
                <a:cs typeface="Lucida Sans" pitchFamily="34" charset="0"/>
              </a:rPr>
              <a:t>          Steel Industry | Indirect + Induced (“I+I”) Effects                 Electricity Infrastructure | Indirect + Induced Effects</a:t>
            </a:r>
          </a:p>
        </p:txBody>
      </p:sp>
      <p:sp>
        <p:nvSpPr>
          <p:cNvPr id="12" name="Rectangle 11">
            <a:extLst>
              <a:ext uri="{FF2B5EF4-FFF2-40B4-BE49-F238E27FC236}">
                <a16:creationId xmlns:a16="http://schemas.microsoft.com/office/drawing/2014/main" id="{22C7D9A7-E119-7DE8-FD24-9732B80F01FA}"/>
              </a:ext>
            </a:extLst>
          </p:cNvPr>
          <p:cNvSpPr/>
          <p:nvPr/>
        </p:nvSpPr>
        <p:spPr>
          <a:xfrm>
            <a:off x="180308" y="5702951"/>
            <a:ext cx="340348" cy="8068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C7F9F04-739D-B5CA-5206-9CDF09B544FA}"/>
              </a:ext>
            </a:extLst>
          </p:cNvPr>
          <p:cNvSpPr/>
          <p:nvPr/>
        </p:nvSpPr>
        <p:spPr>
          <a:xfrm>
            <a:off x="180308" y="5837752"/>
            <a:ext cx="340348" cy="80682"/>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A58DB1A-1F17-26E2-C319-53E19AF28B34}"/>
              </a:ext>
            </a:extLst>
          </p:cNvPr>
          <p:cNvSpPr/>
          <p:nvPr/>
        </p:nvSpPr>
        <p:spPr>
          <a:xfrm>
            <a:off x="3359438" y="5702951"/>
            <a:ext cx="340348" cy="80682"/>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3650B569-8561-7022-92C2-264D0135FCBB}"/>
              </a:ext>
            </a:extLst>
          </p:cNvPr>
          <p:cNvSpPr/>
          <p:nvPr/>
        </p:nvSpPr>
        <p:spPr>
          <a:xfrm>
            <a:off x="3359438" y="5837752"/>
            <a:ext cx="340348" cy="80682"/>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11134902"/>
      </p:ext>
    </p:extLst>
  </p:cSld>
  <p:clrMapOvr>
    <a:masterClrMapping/>
  </p:clrMapOvr>
</p:sld>
</file>

<file path=ppt/theme/theme1.xml><?xml version="1.0" encoding="utf-8"?>
<a:theme xmlns:a="http://schemas.openxmlformats.org/drawingml/2006/main" name="LEI">
  <a:themeElements>
    <a:clrScheme name="LEI">
      <a:dk1>
        <a:srgbClr val="000000"/>
      </a:dk1>
      <a:lt1>
        <a:sysClr val="window" lastClr="FFFFFF"/>
      </a:lt1>
      <a:dk2>
        <a:srgbClr val="0A006C"/>
      </a:dk2>
      <a:lt2>
        <a:srgbClr val="F4EBD4"/>
      </a:lt2>
      <a:accent1>
        <a:srgbClr val="C0504D"/>
      </a:accent1>
      <a:accent2>
        <a:srgbClr val="8099CC"/>
      </a:accent2>
      <a:accent3>
        <a:srgbClr val="9BBB59"/>
      </a:accent3>
      <a:accent4>
        <a:srgbClr val="8064A2"/>
      </a:accent4>
      <a:accent5>
        <a:srgbClr val="4BACC6"/>
      </a:accent5>
      <a:accent6>
        <a:srgbClr val="F79646"/>
      </a:accent6>
      <a:hlink>
        <a:srgbClr val="0000FF"/>
      </a:hlink>
      <a:folHlink>
        <a:srgbClr val="FF0000"/>
      </a:folHlink>
    </a:clrScheme>
    <a:fontScheme name="LEI">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bwMode="auto">
        <a:noFill/>
        <a:ln w="9525">
          <a:solidFill>
            <a:schemeClr val="tx2"/>
          </a:solidFill>
          <a:miter lim="800000"/>
          <a:headEnd/>
          <a:tailEnd/>
        </a:ln>
      </a:spPr>
      <a:bodyPr/>
      <a:lstStyle/>
    </a:lnDef>
    <a:txDef>
      <a:spPr>
        <a:noFill/>
      </a:spPr>
      <a:bodyPr wrap="square" lIns="0" tIns="0" rIns="0" bIns="0" rtlCol="0">
        <a:spAutoFit/>
      </a:bodyPr>
      <a:lstStyle>
        <a:defPPr>
          <a:defRPr sz="1000" dirty="0" smtClean="0">
            <a:solidFill>
              <a:srgbClr val="000000"/>
            </a:solidFill>
            <a:latin typeface="Lucida Sans" pitchFamily="34" charset="0"/>
            <a:cs typeface="Lucida Sans"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22884</TotalTime>
  <Words>2627</Words>
  <Application>Microsoft Office PowerPoint</Application>
  <PresentationFormat>On-screen Show (4:3)</PresentationFormat>
  <Paragraphs>328</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Lucida Sans</vt:lpstr>
      <vt:lpstr>Calibri</vt:lpstr>
      <vt:lpstr>Arial</vt:lpstr>
      <vt:lpstr>Wingdings</vt:lpstr>
      <vt:lpstr>Book Antiqua</vt:lpstr>
      <vt:lpstr>LEI</vt:lpstr>
      <vt:lpstr>Reliable and affordable electricity: the fuel for economic growth</vt:lpstr>
      <vt:lpstr>Reliable and affordable electric service is a necessary ingredient to securing sustainable economic growth</vt:lpstr>
      <vt:lpstr>Unreliable power raises the real cost of doing business - in Texas, the Federal Reserve Bank of Dallas estimated economic losses totaling billions from Storm Uri outages</vt:lpstr>
      <vt:lpstr>Power grid disruptions are a worldwide phenomenon and not limited to specific economic, technical or demographic conditions</vt:lpstr>
      <vt:lpstr>Customers are forced to find and finance alternatives, if they cannot get reliable power from the grid… and those alternatives are costly</vt:lpstr>
      <vt:lpstr>Poor reliability of the power system has consequences for economic health; examination of multi-national data shows a pattern between elevated system interruptions and negative GDP growth</vt:lpstr>
      <vt:lpstr>We should no longer assume inelastic demand – customers across different activities are showing responsiveness to prices and other operating signals</vt:lpstr>
      <vt:lpstr>Even residential and small commercial customers are able to make meaningful contributions to wholesale markets and benefit others</vt:lpstr>
      <vt:lpstr>Investing in electricity-intensive sectors, as well as in the electricity infrastructure used to serve them, is a catalyst to economic growth – this phenomenon is known as the “multiplier” effect</vt:lpstr>
      <vt:lpstr>Historically, the lion’s share of market value resided in the market price of energy, even with ISOs purchasing ancillary services and stand-alone capacity</vt:lpstr>
      <vt:lpstr>Power system flexibility is expected to become more valuable with increased renewable penetration and rising net load uncertainty</vt:lpstr>
      <vt:lpstr>Electricity prices are inherently political because electricity is essential to households and businesses and carries a historical legacy of monopoly service and extensive regulation</vt:lpstr>
      <vt:lpstr>Political scrutiny of the electricity costs is a deep-rooted aspect of our society, making adoption of textbook “free-market” framework unrealistic</vt:lpstr>
      <vt:lpstr>Basic electricity access remains a persistent issue in many countries around the world</vt:lpstr>
      <vt:lpstr>One challenge for the power market is to ensure that industrial expansion strengthens the public grid rather than bypassing it</vt:lpstr>
      <vt:lpstr>Electricity sector can be like a custom-built home – the more thought we can put into the planning and design, the more value and enjoyment we will receive from the final product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Benjamin Grunfeld</dc:creator>
  <cp:lastModifiedBy>Javier Maquieyra</cp:lastModifiedBy>
  <cp:revision>354</cp:revision>
  <cp:lastPrinted>2026-08-20T00:45:02Z</cp:lastPrinted>
  <dcterms:created xsi:type="dcterms:W3CDTF">2011-03-04T16:56:57Z</dcterms:created>
  <dcterms:modified xsi:type="dcterms:W3CDTF">2026-08-21T21:38:28Z</dcterms:modified>
</cp:coreProperties>
</file>