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B40272-5CD0-1339-34A7-9B5DE56231D0}" name="Rannveig S. J. Løken" initials="RL" userId="S::rannveig.loken@statnett.no::96b4fbcd-669d-47f5-8025-c59ca8f620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447"/>
    <a:srgbClr val="304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292"/>
    <p:restoredTop sz="95934"/>
  </p:normalViewPr>
  <p:slideViewPr>
    <p:cSldViewPr snapToGrid="0">
      <p:cViewPr varScale="1">
        <p:scale>
          <a:sx n="97" d="100"/>
          <a:sy n="97" d="100"/>
        </p:scale>
        <p:origin x="9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ushi Sharma Frank,  Luminary Strategies" userId="e00fcc04fadaf584" providerId="LiveId" clId="{7AA8078A-FA08-4A05-B2A9-800EDF8755AE}"/>
    <pc:docChg chg="custSel modSld sldOrd">
      <pc:chgData name="Arushi Sharma Frank,  Luminary Strategies" userId="e00fcc04fadaf584" providerId="LiveId" clId="{7AA8078A-FA08-4A05-B2A9-800EDF8755AE}" dt="2026-08-13T00:48:25.435" v="168"/>
      <pc:docMkLst>
        <pc:docMk/>
      </pc:docMkLst>
      <pc:sldChg chg="modSp mod ord">
        <pc:chgData name="Arushi Sharma Frank,  Luminary Strategies" userId="e00fcc04fadaf584" providerId="LiveId" clId="{7AA8078A-FA08-4A05-B2A9-800EDF8755AE}" dt="2026-08-13T00:48:25.435" v="168"/>
        <pc:sldMkLst>
          <pc:docMk/>
          <pc:sldMk cId="3962624145" sldId="262"/>
        </pc:sldMkLst>
        <pc:spChg chg="mod">
          <ac:chgData name="Arushi Sharma Frank,  Luminary Strategies" userId="e00fcc04fadaf584" providerId="LiveId" clId="{7AA8078A-FA08-4A05-B2A9-800EDF8755AE}" dt="2026-08-13T00:48:01.767" v="147" actId="20577"/>
          <ac:spMkLst>
            <pc:docMk/>
            <pc:sldMk cId="3962624145" sldId="262"/>
            <ac:spMk id="7" creationId="{2026445A-CB9D-C3A3-805D-06A83AFCD33A}"/>
          </ac:spMkLst>
        </pc:spChg>
        <pc:spChg chg="mod">
          <ac:chgData name="Arushi Sharma Frank,  Luminary Strategies" userId="e00fcc04fadaf584" providerId="LiveId" clId="{7AA8078A-FA08-4A05-B2A9-800EDF8755AE}" dt="2026-08-13T00:48:18.792" v="166" actId="120"/>
          <ac:spMkLst>
            <pc:docMk/>
            <pc:sldMk cId="3962624145" sldId="262"/>
            <ac:spMk id="22" creationId="{DC09A4EF-6971-915E-4B28-B92B70643D8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1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84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653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82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51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29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1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88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397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91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01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48621-4636-A744-80AF-CCFBD39244AF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7CF4-B9A0-8C40-B8B6-804B0EEE87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94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rethinkelectricity.com/library/resources/pclr-builds-the-moat-for-ai-loads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rethinkelectricity.com/library/resources/pclr-builds-the-moat-for-ai-load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8B756B3-2B90-A8B1-21C6-EE3BDAA98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4720" y="2468880"/>
            <a:ext cx="5486400" cy="100584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700" b="1" dirty="0">
                <a:solidFill>
                  <a:srgbClr val="1F4E79"/>
                </a:solidFill>
                <a:latin typeface="Arial"/>
              </a:rPr>
              <a:t>From Administrative Curtailment
to Dispatchable Load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4764" y="3461114"/>
            <a:ext cx="6486327" cy="29238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 dirty="0">
                <a:solidFill>
                  <a:srgbClr val="00855C"/>
                </a:solidFill>
                <a:latin typeface="Arial"/>
              </a:rPr>
              <a:t>The P</a:t>
            </a:r>
            <a:r>
              <a:rPr lang="en-US" sz="1900" b="1" dirty="0">
                <a:solidFill>
                  <a:srgbClr val="00855C"/>
                </a:solidFill>
                <a:latin typeface="Arial"/>
              </a:rPr>
              <a:t>rovisional Controllable Loads (</a:t>
            </a:r>
            <a:r>
              <a:rPr lang="en-US" sz="1900" b="1">
                <a:solidFill>
                  <a:srgbClr val="00855C"/>
                </a:solidFill>
                <a:latin typeface="Arial"/>
              </a:rPr>
              <a:t>P</a:t>
            </a:r>
            <a:r>
              <a:rPr sz="1900" b="1">
                <a:solidFill>
                  <a:srgbClr val="00855C"/>
                </a:solidFill>
                <a:latin typeface="Arial"/>
              </a:rPr>
              <a:t>CLR</a:t>
            </a:r>
            <a:r>
              <a:rPr lang="en-US" sz="1900" b="1">
                <a:solidFill>
                  <a:srgbClr val="00855C"/>
                </a:solidFill>
                <a:latin typeface="Arial"/>
              </a:rPr>
              <a:t>) </a:t>
            </a:r>
            <a:r>
              <a:rPr sz="1900" b="1">
                <a:solidFill>
                  <a:srgbClr val="00855C"/>
                </a:solidFill>
                <a:latin typeface="Arial"/>
              </a:rPr>
              <a:t>Architecture</a:t>
            </a:r>
            <a:endParaRPr sz="1900" b="1" dirty="0">
              <a:solidFill>
                <a:srgbClr val="00855C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1720" y="3977639"/>
            <a:ext cx="7543800" cy="1143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0">
                <a:solidFill>
                  <a:srgbClr val="00855C"/>
                </a:solidFill>
                <a:latin typeface="Arial"/>
              </a:rPr>
              <a:t>Study Committee C5 - Electricity Markets and Regulation
Preferential Subject 2
Q2.03: How can regulatory frameworks and price signals encourage operational flexibility,
reliability and efficient behaviour from market participants without excessive regulatory interventions?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39009" y="5933801"/>
            <a:ext cx="2576026" cy="2308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dirty="0">
                <a:solidFill>
                  <a:srgbClr val="232323"/>
                </a:solidFill>
                <a:latin typeface="Arial"/>
              </a:rPr>
              <a:t>Arushi Sharma Frank </a:t>
            </a:r>
            <a:r>
              <a:rPr lang="en-US" sz="1500" b="1" dirty="0">
                <a:solidFill>
                  <a:srgbClr val="232323"/>
                </a:solidFill>
                <a:latin typeface="Arial"/>
              </a:rPr>
              <a:t> - USA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8D47A6-2304-3DE0-8C04-AD997E71B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51" y="5223572"/>
            <a:ext cx="1374341" cy="13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0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42A1AD-AEED-33AB-2210-8711C90CB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756A7AD-95DD-6459-65A0-5003EC2D9A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6D5F61-E399-E6A4-88EB-0F7CA9858659}"/>
              </a:ext>
            </a:extLst>
          </p:cNvPr>
          <p:cNvSpPr txBox="1"/>
          <p:nvPr/>
        </p:nvSpPr>
        <p:spPr>
          <a:xfrm>
            <a:off x="685800" y="502920"/>
            <a:ext cx="2264851" cy="3693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lang="en-US" sz="2400" b="1" dirty="0">
                <a:solidFill>
                  <a:srgbClr val="00855C"/>
                </a:solidFill>
                <a:latin typeface="Arial"/>
              </a:rPr>
              <a:t>Paper Abstract </a:t>
            </a:r>
            <a:endParaRPr sz="2400" b="1" dirty="0">
              <a:solidFill>
                <a:srgbClr val="00855C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26445A-CB9D-C3A3-805D-06A83AFCD33A}"/>
              </a:ext>
            </a:extLst>
          </p:cNvPr>
          <p:cNvSpPr txBox="1"/>
          <p:nvPr/>
        </p:nvSpPr>
        <p:spPr>
          <a:xfrm>
            <a:off x="713232" y="1005840"/>
            <a:ext cx="11139909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dirty="0">
                <a:solidFill>
                  <a:srgbClr val="232323"/>
                </a:solidFill>
                <a:latin typeface="Arial"/>
              </a:rPr>
              <a:t>A 2026 Texas P</a:t>
            </a:r>
            <a:r>
              <a:rPr lang="en-US" sz="1400" dirty="0">
                <a:solidFill>
                  <a:srgbClr val="232323"/>
                </a:solidFill>
                <a:latin typeface="Arial"/>
              </a:rPr>
              <a:t>rovisional Controllable Loads</a:t>
            </a:r>
            <a:r>
              <a:rPr sz="1400" b="0" dirty="0">
                <a:solidFill>
                  <a:srgbClr val="232323"/>
                </a:solidFill>
                <a:latin typeface="Arial"/>
              </a:rPr>
              <a:t> design</a:t>
            </a:r>
            <a:r>
              <a:rPr lang="en-US" sz="1400" b="0" dirty="0">
                <a:solidFill>
                  <a:srgbClr val="232323"/>
                </a:solidFill>
                <a:latin typeface="Arial"/>
              </a:rPr>
              <a:t> change</a:t>
            </a:r>
            <a:r>
              <a:rPr sz="1400" b="0" dirty="0">
                <a:solidFill>
                  <a:srgbClr val="232323"/>
                </a:solidFill>
                <a:latin typeface="Arial"/>
              </a:rPr>
              <a:t> makes provisional </a:t>
            </a:r>
            <a:r>
              <a:rPr lang="en-US" sz="1400" b="0" dirty="0">
                <a:solidFill>
                  <a:srgbClr val="232323"/>
                </a:solidFill>
                <a:latin typeface="Arial"/>
              </a:rPr>
              <a:t>power use</a:t>
            </a:r>
            <a:r>
              <a:rPr sz="1400" b="0" dirty="0">
                <a:solidFill>
                  <a:srgbClr val="232323"/>
                </a:solidFill>
                <a:latin typeface="Arial"/>
              </a:rPr>
              <a:t> dispatchable </a:t>
            </a:r>
            <a:r>
              <a:rPr lang="en-US" sz="1400" b="0" dirty="0">
                <a:solidFill>
                  <a:srgbClr val="232323"/>
                </a:solidFill>
                <a:latin typeface="Arial"/>
              </a:rPr>
              <a:t>in exchange for speed of connection.</a:t>
            </a:r>
            <a:endParaRPr sz="1400" b="0" dirty="0">
              <a:solidFill>
                <a:srgbClr val="232323"/>
              </a:solidFill>
              <a:latin typeface="Arial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C15201B-7D94-3C7D-62FD-BB0A2FE70F4B}"/>
              </a:ext>
            </a:extLst>
          </p:cNvPr>
          <p:cNvSpPr/>
          <p:nvPr/>
        </p:nvSpPr>
        <p:spPr>
          <a:xfrm>
            <a:off x="527917" y="1914189"/>
            <a:ext cx="9747571" cy="3440644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7000" tIns="76200" rIns="127000" bIns="50800" rtlCol="0" anchor="ctr"/>
          <a:lstStyle/>
          <a:p>
            <a:r>
              <a:rPr lang="en-US" dirty="0">
                <a:solidFill>
                  <a:schemeClr val="tx1"/>
                </a:solidFill>
              </a:rPr>
              <a:t>This prepared contribution responds to CIGRE 2026 Q2.03 through a recently adopted U.S. large-load market-design case study developed in Texas. It explains how regulatory architecture and nodal price signals can move large-load flexibility from administrative curtailment into ordinary security-constrained dispatch by separating a grid-backed firm planning floor from conditional consumption above that floor. Luminary Strategies originated the Provisional Controllable Load Resource (PCLR) architecture in 2025 in public filing PGRR134 and led the rule-change campaign through adoption in 2026 as part of the new large load batch zero load process in PGRR145 and NPRR1325. The contribution focuses on the resulting market-design mechanics, private risk allocation, nodal dispatch, and the implications for scalable load-side connect-and-manage. </a:t>
            </a:r>
            <a:br>
              <a:rPr lang="en-US" sz="1400" dirty="0"/>
            </a:br>
            <a:endParaRPr sz="1350" dirty="0">
              <a:solidFill>
                <a:srgbClr val="232323"/>
              </a:solidFill>
              <a:latin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09A4EF-6971-915E-4B28-B92B70643D87}"/>
              </a:ext>
            </a:extLst>
          </p:cNvPr>
          <p:cNvSpPr txBox="1"/>
          <p:nvPr/>
        </p:nvSpPr>
        <p:spPr>
          <a:xfrm>
            <a:off x="658730" y="1354872"/>
            <a:ext cx="8398133" cy="47705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dirty="0">
                <a:solidFill>
                  <a:srgbClr val="00855C"/>
                </a:solidFill>
                <a:latin typeface="Arial"/>
              </a:rPr>
              <a:t>Planning certainty and operational consumption can be different quantities</a:t>
            </a:r>
            <a:r>
              <a:rPr lang="en-US" sz="1550" b="1" dirty="0">
                <a:solidFill>
                  <a:srgbClr val="00855C"/>
                </a:solidFill>
                <a:latin typeface="Arial"/>
              </a:rPr>
              <a:t> under PCLR. </a:t>
            </a:r>
          </a:p>
          <a:p>
            <a:pPr>
              <a:spcAft>
                <a:spcPts val="0"/>
              </a:spcAft>
            </a:pPr>
            <a:r>
              <a:rPr lang="en-US" sz="1550" b="1" dirty="0">
                <a:solidFill>
                  <a:srgbClr val="00855C"/>
                </a:solidFill>
                <a:latin typeface="Arial"/>
              </a:rPr>
              <a:t>This is now a live market design in ERCOT - USA</a:t>
            </a:r>
            <a:r>
              <a:rPr sz="1550" b="1" dirty="0">
                <a:solidFill>
                  <a:srgbClr val="00855C"/>
                </a:solidFill>
                <a:latin typeface="Arial"/>
              </a:rPr>
              <a:t>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FBAAE95-5189-EE36-3FAE-736C742762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0275488" y="5068789"/>
            <a:ext cx="1620689" cy="16206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865E200-C1FA-15FE-28AB-AF77AC9C158F}"/>
              </a:ext>
            </a:extLst>
          </p:cNvPr>
          <p:cNvSpPr txBox="1"/>
          <p:nvPr/>
        </p:nvSpPr>
        <p:spPr>
          <a:xfrm>
            <a:off x="1810709" y="5479824"/>
            <a:ext cx="71819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00855C"/>
                </a:solidFill>
                <a:latin typeface="Arial"/>
              </a:rPr>
              <a:t>The grid provides the floor. Private parties firm the rest. </a:t>
            </a:r>
          </a:p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00855C"/>
                </a:solidFill>
                <a:latin typeface="Arial"/>
              </a:rPr>
              <a:t>Read the paper here:</a:t>
            </a:r>
          </a:p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00855C"/>
                </a:solidFill>
                <a:latin typeface="Arial"/>
                <a:hlinkClick r:id="rId5"/>
              </a:rPr>
              <a:t>https://rethinkelectricity.com/library/resources/pclr-builds-the-moat-for-ai-loads </a:t>
            </a:r>
            <a:endParaRPr lang="en-US" sz="1600" b="1" dirty="0">
              <a:solidFill>
                <a:srgbClr val="00855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262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866284-7634-0D77-0FA8-533102CB92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02920"/>
            <a:ext cx="9692640" cy="5029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00855C"/>
                </a:solidFill>
                <a:latin typeface="Arial"/>
              </a:rPr>
              <a:t>Separate the planning floor from the operating quantity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005840"/>
            <a:ext cx="950976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232323"/>
                </a:solidFill>
                <a:latin typeface="Arial"/>
              </a:rPr>
              <a:t>A 2026 Texas PCLR design makes the provisional band a dispatchable market quantity.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8328" y="1645920"/>
            <a:ext cx="640080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200" b="0">
                <a:solidFill>
                  <a:srgbClr val="232323"/>
                </a:solidFill>
                <a:latin typeface="Arial"/>
              </a:rPr>
              <a:t>500 MW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8328" y="4544568"/>
            <a:ext cx="640080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200" b="0">
                <a:solidFill>
                  <a:srgbClr val="232323"/>
                </a:solidFill>
                <a:latin typeface="Arial"/>
              </a:rPr>
              <a:t>150 MW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51560" y="1947672"/>
            <a:ext cx="4160520" cy="2651760"/>
          </a:xfrm>
          <a:prstGeom prst="rect">
            <a:avLst/>
          </a:prstGeom>
          <a:solidFill>
            <a:srgbClr val="F8F1DD"/>
          </a:solidFill>
          <a:ln w="15240">
            <a:solidFill>
              <a:srgbClr val="B485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63040" y="2743200"/>
            <a:ext cx="3337560" cy="7315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232323"/>
                </a:solidFill>
                <a:latin typeface="Arial"/>
              </a:rPr>
              <a:t>CONDITIONAL OPERATING BAND
Consumption authorized through dispatch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51560" y="4599432"/>
            <a:ext cx="4160520" cy="749808"/>
          </a:xfrm>
          <a:prstGeom prst="rect">
            <a:avLst/>
          </a:prstGeom>
          <a:solidFill>
            <a:srgbClr val="E5F4ED"/>
          </a:solidFill>
          <a:ln w="15240">
            <a:solidFill>
              <a:srgbClr val="0085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554480" y="4782312"/>
            <a:ext cx="3154680" cy="38404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00855C"/>
                </a:solidFill>
                <a:latin typeface="Arial"/>
              </a:rPr>
              <a:t>GRID-BACKED FIRM FLOOR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1600200"/>
            <a:ext cx="4069080" cy="29260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1">
                <a:solidFill>
                  <a:srgbClr val="1F4E79"/>
                </a:solidFill>
                <a:latin typeface="Arial"/>
              </a:rPr>
              <a:t>MPC - approved upper operating level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5394960"/>
            <a:ext cx="4297680" cy="32004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1">
                <a:solidFill>
                  <a:srgbClr val="1F4E79"/>
                </a:solidFill>
                <a:latin typeface="Arial"/>
              </a:rPr>
              <a:t>LPC - planning floor supported as firm service</a:t>
            </a:r>
          </a:p>
        </p:txBody>
      </p:sp>
      <p:cxnSp>
        <p:nvCxnSpPr>
          <p:cNvPr id="16" name="Connector 15"/>
          <p:cNvCxnSpPr/>
          <p:nvPr/>
        </p:nvCxnSpPr>
        <p:spPr>
          <a:xfrm flipV="1">
            <a:off x="5577840" y="1984248"/>
            <a:ext cx="0" cy="2615184"/>
          </a:xfrm>
          <a:prstGeom prst="line">
            <a:avLst/>
          </a:prstGeom>
          <a:ln w="30480">
            <a:solidFill>
              <a:srgbClr val="B485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69280" y="3017520"/>
            <a:ext cx="868680" cy="7315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250" b="1">
                <a:solidFill>
                  <a:srgbClr val="B48524"/>
                </a:solidFill>
                <a:latin typeface="Arial"/>
              </a:rPr>
              <a:t>provisional
access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29400" y="1691640"/>
            <a:ext cx="3657600" cy="3657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F4E79"/>
                </a:solidFill>
                <a:latin typeface="Arial"/>
              </a:rPr>
              <a:t>What the rule fixes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601968" y="2148840"/>
            <a:ext cx="3749039" cy="841248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7000" tIns="76200" rIns="127000" bIns="50800" rtlCol="0" anchor="ctr"/>
          <a:lstStyle/>
          <a:p>
            <a:pPr algn="l"/>
            <a:r>
              <a:rPr sz="1400" b="1">
                <a:solidFill>
                  <a:srgbClr val="1F4E79"/>
                </a:solidFill>
                <a:latin typeface="Arial"/>
              </a:rPr>
              <a:t>Planning: </a:t>
            </a:r>
            <a:r>
              <a:rPr sz="1350">
                <a:solidFill>
                  <a:srgbClr val="232323"/>
                </a:solidFill>
                <a:latin typeface="Arial"/>
              </a:rPr>
              <a:t>keeps the conservative firm case and full-load transmission plan.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601968" y="3227832"/>
            <a:ext cx="3749039" cy="841248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7000" tIns="76200" rIns="127000" bIns="50800" rtlCol="0" anchor="ctr"/>
          <a:lstStyle/>
          <a:p>
            <a:pPr algn="l"/>
            <a:r>
              <a:rPr sz="1400" b="1">
                <a:solidFill>
                  <a:srgbClr val="1F4E79"/>
                </a:solidFill>
                <a:latin typeface="Arial"/>
              </a:rPr>
              <a:t>Operations: </a:t>
            </a:r>
            <a:r>
              <a:rPr sz="1350">
                <a:solidFill>
                  <a:srgbClr val="232323"/>
                </a:solidFill>
                <a:latin typeface="Arial"/>
              </a:rPr>
              <a:t>decides interval by interval how much of the provisional band can be served.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601968" y="4306824"/>
            <a:ext cx="3749039" cy="841248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7000" tIns="76200" rIns="127000" bIns="50800" rtlCol="0" anchor="ctr"/>
          <a:lstStyle/>
          <a:p>
            <a:pPr algn="l"/>
            <a:r>
              <a:rPr sz="1400" b="1">
                <a:solidFill>
                  <a:srgbClr val="1F4E79"/>
                </a:solidFill>
                <a:latin typeface="Arial"/>
              </a:rPr>
              <a:t>Customer: </a:t>
            </a:r>
            <a:r>
              <a:rPr sz="1350">
                <a:solidFill>
                  <a:srgbClr val="232323"/>
                </a:solidFill>
                <a:latin typeface="Arial"/>
              </a:rPr>
              <a:t>owns the congestion risk above the floor and may privately firm that exposure.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29400" y="5413248"/>
            <a:ext cx="3657600" cy="65836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>
                <a:solidFill>
                  <a:srgbClr val="00855C"/>
                </a:solidFill>
                <a:latin typeface="Arial"/>
              </a:rPr>
              <a:t>Planning certainty and operational consumption can be different quantities.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6AF030-A68E-48F9-D930-8B8902645F2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3387852" y="1787653"/>
            <a:ext cx="4160520" cy="4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83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A381464-464B-511B-A3F2-B55EA79D1C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475488"/>
            <a:ext cx="9144000" cy="5029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00855C"/>
                </a:solidFill>
                <a:latin typeface="Arial"/>
              </a:rPr>
              <a:t>Put the load inside ordinary dispatch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656" y="987552"/>
            <a:ext cx="987552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232323"/>
                </a:solidFill>
                <a:latin typeface="Arial"/>
              </a:rPr>
              <a:t>The regulator defines the grid-facing obligation. Market signals and private controls determine the response.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874519"/>
            <a:ext cx="1783080" cy="1298448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200" tIns="76200" rIns="76200" bIns="50800" rtlCol="0" anchor="ctr"/>
          <a:lstStyle/>
          <a:p>
            <a:pPr algn="ctr"/>
            <a:r>
              <a:rPr sz="1400" b="1">
                <a:solidFill>
                  <a:srgbClr val="1F4E79"/>
                </a:solidFill>
                <a:latin typeface="Arial"/>
              </a:rPr>
              <a:t>BID-IN LOAD</a:t>
            </a:r>
          </a:p>
          <a:p>
            <a:pPr algn="ctr">
              <a:spcBef>
                <a:spcPts val="200"/>
              </a:spcBef>
            </a:pPr>
            <a:r>
              <a:rPr sz="1150">
                <a:solidFill>
                  <a:srgbClr val="232323"/>
                </a:solidFill>
                <a:latin typeface="Arial"/>
              </a:rPr>
              <a:t>Energy Bid Curve
+ operating limits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313432" y="2523744"/>
            <a:ext cx="338328" cy="0"/>
          </a:xfrm>
          <a:prstGeom prst="line">
            <a:avLst/>
          </a:prstGeom>
          <a:ln w="25400">
            <a:solidFill>
              <a:srgbClr val="B485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697480" y="1874519"/>
            <a:ext cx="1783080" cy="1298448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200" tIns="76200" rIns="76200" bIns="50800" rtlCol="0" anchor="ctr"/>
          <a:lstStyle/>
          <a:p>
            <a:pPr algn="ctr"/>
            <a:r>
              <a:rPr sz="1400" b="1">
                <a:solidFill>
                  <a:srgbClr val="1F4E79"/>
                </a:solidFill>
                <a:latin typeface="Arial"/>
              </a:rPr>
              <a:t>NETWORK</a:t>
            </a:r>
          </a:p>
          <a:p>
            <a:pPr algn="ctr">
              <a:spcBef>
                <a:spcPts val="200"/>
              </a:spcBef>
            </a:pPr>
            <a:r>
              <a:rPr sz="1150">
                <a:solidFill>
                  <a:srgbClr val="232323"/>
                </a:solidFill>
                <a:latin typeface="Arial"/>
              </a:rPr>
              <a:t>Nodal sensitivity
+ active constraints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4507992" y="2523744"/>
            <a:ext cx="338328" cy="0"/>
          </a:xfrm>
          <a:prstGeom prst="line">
            <a:avLst/>
          </a:prstGeom>
          <a:ln w="25400">
            <a:solidFill>
              <a:srgbClr val="B485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892040" y="1874519"/>
            <a:ext cx="1783080" cy="1298448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200" tIns="76200" rIns="76200" bIns="50800" rtlCol="0" anchor="ctr"/>
          <a:lstStyle/>
          <a:p>
            <a:pPr algn="ctr"/>
            <a:r>
              <a:rPr sz="1400" b="1">
                <a:solidFill>
                  <a:srgbClr val="1F4E79"/>
                </a:solidFill>
                <a:latin typeface="Arial"/>
              </a:rPr>
              <a:t>DISPATCH</a:t>
            </a:r>
          </a:p>
          <a:p>
            <a:pPr algn="ctr">
              <a:spcBef>
                <a:spcPts val="200"/>
              </a:spcBef>
            </a:pPr>
            <a:r>
              <a:rPr sz="1150">
                <a:solidFill>
                  <a:srgbClr val="232323"/>
                </a:solidFill>
                <a:latin typeface="Arial"/>
              </a:rPr>
              <a:t>Security-constrained
economic optimization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702552" y="2523744"/>
            <a:ext cx="338328" cy="0"/>
          </a:xfrm>
          <a:prstGeom prst="line">
            <a:avLst/>
          </a:prstGeom>
          <a:ln w="25400">
            <a:solidFill>
              <a:srgbClr val="B485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086600" y="1874519"/>
            <a:ext cx="1783080" cy="1298448"/>
          </a:xfrm>
          <a:prstGeom prst="roundRect">
            <a:avLst/>
          </a:prstGeom>
          <a:solidFill>
            <a:srgbClr val="E5EFF7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200" tIns="76200" rIns="76200" bIns="50800" rtlCol="0" anchor="ctr"/>
          <a:lstStyle/>
          <a:p>
            <a:pPr algn="ctr"/>
            <a:r>
              <a:rPr sz="1400" b="1">
                <a:solidFill>
                  <a:srgbClr val="1F4E79"/>
                </a:solidFill>
                <a:latin typeface="Arial"/>
              </a:rPr>
              <a:t>BASE POINT</a:t>
            </a:r>
          </a:p>
          <a:p>
            <a:pPr algn="ctr">
              <a:spcBef>
                <a:spcPts val="200"/>
              </a:spcBef>
            </a:pPr>
            <a:r>
              <a:rPr sz="1150">
                <a:solidFill>
                  <a:srgbClr val="232323"/>
                </a:solidFill>
                <a:latin typeface="Arial"/>
              </a:rPr>
              <a:t>Authorized
consumption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8897112" y="2523744"/>
            <a:ext cx="338328" cy="0"/>
          </a:xfrm>
          <a:prstGeom prst="line">
            <a:avLst/>
          </a:prstGeom>
          <a:ln w="25400">
            <a:solidFill>
              <a:srgbClr val="B485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9281160" y="1874519"/>
            <a:ext cx="1783080" cy="1298448"/>
          </a:xfrm>
          <a:prstGeom prst="roundRect">
            <a:avLst/>
          </a:prstGeom>
          <a:solidFill>
            <a:srgbClr val="E5F4ED"/>
          </a:solidFill>
          <a:ln w="15240">
            <a:solidFill>
              <a:srgbClr val="0085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200" tIns="76200" rIns="76200" bIns="50800" rtlCol="0" anchor="ctr"/>
          <a:lstStyle/>
          <a:p>
            <a:pPr algn="ctr"/>
            <a:r>
              <a:rPr sz="1400" b="1">
                <a:solidFill>
                  <a:srgbClr val="00855C"/>
                </a:solidFill>
                <a:latin typeface="Arial"/>
              </a:rPr>
              <a:t>SITE RESPONSE</a:t>
            </a:r>
          </a:p>
          <a:p>
            <a:pPr algn="ctr">
              <a:spcBef>
                <a:spcPts val="200"/>
              </a:spcBef>
            </a:pPr>
            <a:r>
              <a:rPr sz="1150">
                <a:solidFill>
                  <a:srgbClr val="232323"/>
                </a:solidFill>
                <a:latin typeface="Arial"/>
              </a:rPr>
              <a:t>Storage, generation,
workload, switching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3886200"/>
            <a:ext cx="3154680" cy="11704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7000" tIns="76200" rIns="127000" bIns="50800" rtlCol="0" anchor="ctr"/>
          <a:lstStyle/>
          <a:p>
            <a:pPr algn="ctr"/>
            <a:r>
              <a:rPr sz="1500" b="1">
                <a:solidFill>
                  <a:srgbClr val="1F4E79"/>
                </a:solidFill>
                <a:latin typeface="Arial"/>
              </a:rPr>
              <a:t>Observable</a:t>
            </a:r>
          </a:p>
          <a:p>
            <a:pPr algn="ctr">
              <a:spcBef>
                <a:spcPts val="200"/>
              </a:spcBef>
            </a:pPr>
            <a:r>
              <a:rPr sz="1250">
                <a:solidFill>
                  <a:srgbClr val="232323"/>
                </a:solidFill>
                <a:latin typeface="Arial"/>
              </a:rPr>
              <a:t>Telemetry, ramping, performance and fallback make flexibility credible.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4840" y="3886200"/>
            <a:ext cx="3154680" cy="11704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7000" tIns="76200" rIns="127000" bIns="50800" rtlCol="0" anchor="ctr"/>
          <a:lstStyle/>
          <a:p>
            <a:pPr algn="ctr"/>
            <a:r>
              <a:rPr sz="1500" b="1">
                <a:solidFill>
                  <a:srgbClr val="1F4E79"/>
                </a:solidFill>
                <a:latin typeface="Arial"/>
              </a:rPr>
              <a:t>Locational</a:t>
            </a:r>
          </a:p>
          <a:p>
            <a:pPr algn="ctr">
              <a:spcBef>
                <a:spcPts val="200"/>
              </a:spcBef>
            </a:pPr>
            <a:r>
              <a:rPr sz="1250">
                <a:solidFill>
                  <a:srgbClr val="232323"/>
                </a:solidFill>
                <a:latin typeface="Arial"/>
              </a:rPr>
              <a:t>Shift factors determine whether reducing this load actually relieves this constraint.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92440" y="3886200"/>
            <a:ext cx="3154680" cy="11704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85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7000" tIns="76200" rIns="127000" bIns="50800" rtlCol="0" anchor="ctr"/>
          <a:lstStyle/>
          <a:p>
            <a:pPr algn="ctr"/>
            <a:r>
              <a:rPr sz="1500" b="1">
                <a:solidFill>
                  <a:srgbClr val="00855C"/>
                </a:solidFill>
                <a:latin typeface="Arial"/>
              </a:rPr>
              <a:t>Technology-neutral</a:t>
            </a:r>
          </a:p>
          <a:p>
            <a:pPr algn="ctr">
              <a:spcBef>
                <a:spcPts val="200"/>
              </a:spcBef>
            </a:pPr>
            <a:r>
              <a:rPr sz="1250">
                <a:solidFill>
                  <a:srgbClr val="232323"/>
                </a:solidFill>
                <a:latin typeface="Arial"/>
              </a:rPr>
              <a:t>Private parties choose storage, generation, controls, contracts or workload response.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0809" y="5498044"/>
            <a:ext cx="9727215" cy="123110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dirty="0">
                <a:solidFill>
                  <a:srgbClr val="00855C"/>
                </a:solidFill>
                <a:latin typeface="Arial"/>
              </a:rPr>
              <a:t>The grid provides the floor. Private parties firm the rest.</a:t>
            </a:r>
            <a:r>
              <a:rPr lang="en-US" sz="2000" b="1" dirty="0">
                <a:solidFill>
                  <a:srgbClr val="00855C"/>
                </a:solidFill>
                <a:latin typeface="Arial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en-US" sz="2000" b="1" dirty="0">
                <a:solidFill>
                  <a:srgbClr val="00855C"/>
                </a:solidFill>
                <a:latin typeface="Arial"/>
              </a:rPr>
              <a:t>Read the paper here:</a:t>
            </a:r>
          </a:p>
          <a:p>
            <a:pPr algn="ctr">
              <a:spcAft>
                <a:spcPts val="0"/>
              </a:spcAft>
            </a:pPr>
            <a:r>
              <a:rPr lang="en-US" sz="2000" b="1" dirty="0">
                <a:solidFill>
                  <a:srgbClr val="00855C"/>
                </a:solidFill>
                <a:latin typeface="Arial"/>
                <a:hlinkClick r:id="rId4"/>
              </a:rPr>
              <a:t>https://rethinkelectricity.com/library/resources/pclr-builds-the-moat-for-ai-loads </a:t>
            </a:r>
            <a:endParaRPr lang="en-US" sz="2000" b="1" dirty="0">
              <a:solidFill>
                <a:srgbClr val="00855C"/>
              </a:solidFill>
              <a:latin typeface="Arial"/>
            </a:endParaRPr>
          </a:p>
          <a:p>
            <a:pPr algn="ctr">
              <a:spcAft>
                <a:spcPts val="0"/>
              </a:spcAft>
            </a:pPr>
            <a:endParaRPr sz="2000" b="1" dirty="0">
              <a:solidFill>
                <a:srgbClr val="00855C"/>
              </a:solid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7E7DDD-3162-3432-8167-EB2C9E8D7FB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3322067" y="1805940"/>
            <a:ext cx="4160520" cy="4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890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{AC137BDC-AB8A-7242-8BA5-162A8BB0CB9F}tf16401378</Template>
  <TotalTime>75</TotalTime>
  <Words>500</Words>
  <Application>Microsoft Office PowerPoint</Application>
  <PresentationFormat>Widescreen</PresentationFormat>
  <Paragraphs>47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Administrative Curtailment to Dispatchable Load: The PCLR Architecture</dc:title>
  <dc:subject>CIGRE Session 2026, Study Committee C5, PS2, Q2.03</dc:subject>
  <dc:creator>Arushi Sharma Frank</dc:creator>
  <cp:lastModifiedBy>Arushi Sharma Frank,  Luminary Strategies</cp:lastModifiedBy>
  <cp:revision>12</cp:revision>
  <dcterms:created xsi:type="dcterms:W3CDTF">2025-05-16T12:16:12Z</dcterms:created>
  <dcterms:modified xsi:type="dcterms:W3CDTF">2026-08-13T00:48:27Z</dcterms:modified>
</cp:coreProperties>
</file>